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제목 및 부제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3장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half" idx="13"/>
          </p:nvPr>
        </p:nvSpPr>
        <p:spPr>
          <a:xfrm>
            <a:off x="889000" y="2908300"/>
            <a:ext cx="11226800" cy="29235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인용 대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9235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비어 있음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빈 페이지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수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 및 부제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 - 가운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수직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3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3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http://python.org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hyperlink" Target="https://code.visualstudio.com/download" TargetMode="Externa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8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9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3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2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1.png"/><Relationship Id="rId3" Type="http://schemas.openxmlformats.org/officeDocument/2006/relationships/image" Target="../media/image103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4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5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12070"/>
            </a:lvl1pPr>
          </a:lstStyle>
          <a:p>
            <a:pPr/>
            <a:r>
              <a:t>artificial intelligence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스크린샷 2019-12-31 오후 8.15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217" y="1976076"/>
            <a:ext cx="9004366" cy="7225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download modules and samples</a:t>
            </a:r>
          </a:p>
        </p:txBody>
      </p:sp>
      <p:sp>
        <p:nvSpPr>
          <p:cNvPr id="231" name="Shape 231"/>
          <p:cNvSpPr/>
          <p:nvPr/>
        </p:nvSpPr>
        <p:spPr>
          <a:xfrm>
            <a:off x="2362708" y="8740172"/>
            <a:ext cx="827938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https://github.com/97GHz/LearnAI</a:t>
            </a:r>
          </a:p>
        </p:txBody>
      </p:sp>
      <p:sp>
        <p:nvSpPr>
          <p:cNvPr id="232" name="Shape 232"/>
          <p:cNvSpPr/>
          <p:nvPr/>
        </p:nvSpPr>
        <p:spPr>
          <a:xfrm>
            <a:off x="8661602" y="4753483"/>
            <a:ext cx="1146242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7482113" y="5714940"/>
            <a:ext cx="966362" cy="629018"/>
          </a:xfrm>
          <a:prstGeom prst="rightArrow">
            <a:avLst>
              <a:gd name="adj1" fmla="val 32000"/>
              <a:gd name="adj2" fmla="val 6915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8531891" y="5807199"/>
            <a:ext cx="1146242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7628767" y="4661224"/>
            <a:ext cx="966362" cy="629018"/>
          </a:xfrm>
          <a:prstGeom prst="rightArrow">
            <a:avLst>
              <a:gd name="adj1" fmla="val 32000"/>
              <a:gd name="adj2" fmla="val 6915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스크린샷 2019-12-31 오후 8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894" y="654888"/>
            <a:ext cx="1259101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1837115" y="3400331"/>
            <a:ext cx="899876" cy="266112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2984794" y="3153697"/>
            <a:ext cx="1172706" cy="759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29" y="14256"/>
                </a:moveTo>
                <a:lnTo>
                  <a:pt x="10529" y="21600"/>
                </a:lnTo>
                <a:lnTo>
                  <a:pt x="0" y="10800"/>
                </a:lnTo>
                <a:lnTo>
                  <a:pt x="10529" y="0"/>
                </a:lnTo>
                <a:lnTo>
                  <a:pt x="1052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839" y="1072183"/>
            <a:ext cx="11363122" cy="851682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3881134" y="1364283"/>
            <a:ext cx="3741035" cy="4191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7223528" y="6125345"/>
            <a:ext cx="1270001" cy="968741"/>
          </a:xfrm>
          <a:prstGeom prst="rightArrow">
            <a:avLst>
              <a:gd name="adj1" fmla="val 32000"/>
              <a:gd name="adj2" fmla="val 5901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6" name="Shape 246"/>
          <p:cNvSpPr/>
          <p:nvPr/>
        </p:nvSpPr>
        <p:spPr>
          <a:xfrm>
            <a:off x="8788441" y="6390826"/>
            <a:ext cx="1026947" cy="437778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4877480" y="1871136"/>
            <a:ext cx="278511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경로를 압축 푼 폴더로 설정</a:t>
            </a:r>
          </a:p>
        </p:txBody>
      </p:sp>
      <p:sp>
        <p:nvSpPr>
          <p:cNvPr id="248" name="Shape 24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스크린샷 2019-12-31 오후 8.29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427" y="645413"/>
            <a:ext cx="1246909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1558629" y="1720955"/>
            <a:ext cx="3673781" cy="4064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885955" y="3617133"/>
            <a:ext cx="560460" cy="56790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1398900" y="2119270"/>
            <a:ext cx="3964676" cy="756335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7111064" y="2898350"/>
            <a:ext cx="706778" cy="4064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429293" y="3416412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256" name="Shape 256"/>
          <p:cNvSpPr/>
          <p:nvPr/>
        </p:nvSpPr>
        <p:spPr>
          <a:xfrm>
            <a:off x="1183623" y="1631950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257" name="Shape 257"/>
          <p:cNvSpPr/>
          <p:nvPr/>
        </p:nvSpPr>
        <p:spPr>
          <a:xfrm>
            <a:off x="1022516" y="2249787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258" name="Shape 258"/>
          <p:cNvSpPr/>
          <p:nvPr/>
        </p:nvSpPr>
        <p:spPr>
          <a:xfrm>
            <a:off x="6776654" y="2853900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④</a:t>
            </a:r>
          </a:p>
        </p:txBody>
      </p:sp>
      <p:sp>
        <p:nvSpPr>
          <p:cNvPr id="259" name="Shape 259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5.png"/>
          <p:cNvPicPr>
            <a:picLocks noChangeAspect="1"/>
          </p:cNvPicPr>
          <p:nvPr/>
        </p:nvPicPr>
        <p:blipFill>
          <a:blip r:embed="rId2">
            <a:extLst/>
          </a:blip>
          <a:srcRect l="0" t="36182" r="51098" b="0"/>
          <a:stretch>
            <a:fillRect/>
          </a:stretch>
        </p:blipFill>
        <p:spPr>
          <a:xfrm>
            <a:off x="2288579" y="2366962"/>
            <a:ext cx="8427453" cy="687373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 modules</a:t>
            </a:r>
          </a:p>
        </p:txBody>
      </p:sp>
      <p:sp>
        <p:nvSpPr>
          <p:cNvPr id="263" name="Shape 26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760" y="2752611"/>
            <a:ext cx="11695280" cy="610257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 modules</a:t>
            </a:r>
          </a:p>
        </p:txBody>
      </p:sp>
      <p:pic>
        <p:nvPicPr>
          <p:cNvPr id="267" name="code.png"/>
          <p:cNvPicPr>
            <a:picLocks noChangeAspect="1"/>
          </p:cNvPicPr>
          <p:nvPr/>
        </p:nvPicPr>
        <p:blipFill>
          <a:blip r:embed="rId3">
            <a:extLst/>
          </a:blip>
          <a:srcRect l="6389" t="28024" r="6389" b="28024"/>
          <a:stretch>
            <a:fillRect/>
          </a:stretch>
        </p:blipFill>
        <p:spPr>
          <a:xfrm>
            <a:off x="1772046" y="5028406"/>
            <a:ext cx="9460780" cy="155115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9588703" y="6053370"/>
            <a:ext cx="158089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대소문자 주의!</a:t>
            </a:r>
          </a:p>
        </p:txBody>
      </p:sp>
      <p:sp>
        <p:nvSpPr>
          <p:cNvPr id="269" name="Shape 269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705" y="1249070"/>
            <a:ext cx="10955390" cy="808358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1285990" y="1174861"/>
            <a:ext cx="457046" cy="40640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822374" y="940004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274" name="Shape 274"/>
          <p:cNvSpPr/>
          <p:nvPr/>
        </p:nvSpPr>
        <p:spPr>
          <a:xfrm>
            <a:off x="1421050" y="1549914"/>
            <a:ext cx="2432814" cy="31729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3876225" y="1460909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276" name="Shape 276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229416"/>
            <a:ext cx="11176000" cy="824637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222490" y="1174861"/>
            <a:ext cx="457046" cy="40640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758874" y="940004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281" name="Shape 281"/>
          <p:cNvSpPr/>
          <p:nvPr/>
        </p:nvSpPr>
        <p:spPr>
          <a:xfrm>
            <a:off x="1337896" y="3633241"/>
            <a:ext cx="2432814" cy="31729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3793071" y="3544236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②</a:t>
            </a:r>
          </a:p>
        </p:txBody>
      </p:sp>
      <p:pic>
        <p:nvPicPr>
          <p:cNvPr id="283" name="9.png"/>
          <p:cNvPicPr>
            <a:picLocks noChangeAspect="1"/>
          </p:cNvPicPr>
          <p:nvPr/>
        </p:nvPicPr>
        <p:blipFill>
          <a:blip r:embed="rId3">
            <a:extLst/>
          </a:blip>
          <a:srcRect l="25656" t="8859" r="28183" b="42394"/>
          <a:stretch>
            <a:fillRect/>
          </a:stretch>
        </p:blipFill>
        <p:spPr>
          <a:xfrm>
            <a:off x="4584240" y="2211387"/>
            <a:ext cx="8077001" cy="533085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5809311" y="6373613"/>
            <a:ext cx="2889846" cy="317290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5464327" y="6101977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286" name="Shape 286"/>
          <p:cNvSpPr/>
          <p:nvPr/>
        </p:nvSpPr>
        <p:spPr>
          <a:xfrm>
            <a:off x="10439727" y="7143450"/>
            <a:ext cx="1056032" cy="42561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10058878" y="7108608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④</a:t>
            </a:r>
          </a:p>
        </p:txBody>
      </p:sp>
      <p:sp>
        <p:nvSpPr>
          <p:cNvPr id="288" name="Shape 28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code.png"/>
          <p:cNvPicPr>
            <a:picLocks noChangeAspect="1"/>
          </p:cNvPicPr>
          <p:nvPr/>
        </p:nvPicPr>
        <p:blipFill>
          <a:blip r:embed="rId2">
            <a:extLst/>
          </a:blip>
          <a:srcRect l="0" t="6372" r="0" b="4760"/>
          <a:stretch>
            <a:fillRect/>
          </a:stretch>
        </p:blipFill>
        <p:spPr>
          <a:xfrm>
            <a:off x="2253257" y="2350492"/>
            <a:ext cx="8498128" cy="690678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sp>
        <p:nvSpPr>
          <p:cNvPr id="292" name="Shape 29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sp>
        <p:nvSpPr>
          <p:cNvPr id="295" name="Shape 295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  <p:pic>
        <p:nvPicPr>
          <p:cNvPr id="296" name="스크린샷 2019-12-31 오후 10.47.04.png"/>
          <p:cNvPicPr>
            <a:picLocks noChangeAspect="1"/>
          </p:cNvPicPr>
          <p:nvPr/>
        </p:nvPicPr>
        <p:blipFill>
          <a:blip r:embed="rId2">
            <a:extLst/>
          </a:blip>
          <a:srcRect l="32111" t="4209" r="5386" b="28120"/>
          <a:stretch>
            <a:fillRect/>
          </a:stretch>
        </p:blipFill>
        <p:spPr>
          <a:xfrm>
            <a:off x="159998" y="2906712"/>
            <a:ext cx="6635264" cy="579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스크린샷 2019-12-31 오후 10.48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6963" y="3192209"/>
            <a:ext cx="6490088" cy="522338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5781333" y="3151751"/>
            <a:ext cx="302840" cy="3149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4803260" y="3080649"/>
            <a:ext cx="846463" cy="457201"/>
          </a:xfrm>
          <a:prstGeom prst="rightArrow">
            <a:avLst>
              <a:gd name="adj1" fmla="val 28838"/>
              <a:gd name="adj2" fmla="val 68889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0" name="Shape 300"/>
          <p:cNvSpPr/>
          <p:nvPr/>
        </p:nvSpPr>
        <p:spPr>
          <a:xfrm>
            <a:off x="6318797" y="51689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0. index</a:t>
            </a: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we will learn today?</a:t>
            </a:r>
          </a:p>
        </p:txBody>
      </p:sp>
      <p:sp>
        <p:nvSpPr>
          <p:cNvPr id="171" name="Shape 171"/>
          <p:cNvSpPr/>
          <p:nvPr/>
        </p:nvSpPr>
        <p:spPr>
          <a:xfrm>
            <a:off x="451454" y="3752960"/>
            <a:ext cx="6980681" cy="5742187"/>
          </a:xfrm>
          <a:prstGeom prst="roundRect">
            <a:avLst>
              <a:gd name="adj" fmla="val 1201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1327499" y="2346380"/>
            <a:ext cx="47127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지도 학습</a:t>
            </a:r>
          </a:p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Supervised Learning</a:t>
            </a:r>
          </a:p>
        </p:txBody>
      </p:sp>
      <p:sp>
        <p:nvSpPr>
          <p:cNvPr id="173" name="Shape 173"/>
          <p:cNvSpPr/>
          <p:nvPr/>
        </p:nvSpPr>
        <p:spPr>
          <a:xfrm>
            <a:off x="7811137" y="3752960"/>
            <a:ext cx="4783784" cy="2461038"/>
          </a:xfrm>
          <a:prstGeom prst="roundRect">
            <a:avLst>
              <a:gd name="adj" fmla="val 2804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7551777" y="2346380"/>
            <a:ext cx="530250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비지도 학습</a:t>
            </a:r>
          </a:p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Unsupervised Learning</a:t>
            </a:r>
          </a:p>
        </p:txBody>
      </p:sp>
      <p:sp>
        <p:nvSpPr>
          <p:cNvPr id="175" name="Shape 175"/>
          <p:cNvSpPr/>
          <p:nvPr/>
        </p:nvSpPr>
        <p:spPr>
          <a:xfrm>
            <a:off x="950373" y="4142076"/>
            <a:ext cx="5982844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7FDFF"/>
                </a:solidFill>
              </a:defRPr>
            </a:pPr>
            <a:r>
              <a:t>선형 회귀 (Linear Regression)</a:t>
            </a:r>
          </a:p>
          <a:p>
            <a:pPr>
              <a:defRPr sz="3000">
                <a:solidFill>
                  <a:srgbClr val="F7FDFF"/>
                </a:solidFill>
              </a:defRPr>
            </a:pPr>
            <a:r>
              <a:t>로지스틱 회귀 (Logistic Regression)</a:t>
            </a:r>
          </a:p>
          <a:p>
            <a:pPr>
              <a:defRPr sz="3000">
                <a:solidFill>
                  <a:srgbClr val="F7FDFF"/>
                </a:solidFill>
              </a:defRPr>
            </a:pPr>
            <a:r>
              <a:t>결정 트리 (Decision Tree)</a:t>
            </a:r>
          </a:p>
        </p:txBody>
      </p:sp>
      <p:sp>
        <p:nvSpPr>
          <p:cNvPr id="176" name="Shape 176"/>
          <p:cNvSpPr/>
          <p:nvPr/>
        </p:nvSpPr>
        <p:spPr>
          <a:xfrm>
            <a:off x="8523961" y="4672328"/>
            <a:ext cx="335813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7FDFF"/>
                </a:solidFill>
              </a:defRPr>
            </a:lvl1pPr>
          </a:lstStyle>
          <a:p>
            <a:pPr/>
            <a:r>
              <a:t>K-mean Clustering</a:t>
            </a:r>
          </a:p>
        </p:txBody>
      </p:sp>
      <p:sp>
        <p:nvSpPr>
          <p:cNvPr id="177" name="Shape 177"/>
          <p:cNvSpPr/>
          <p:nvPr/>
        </p:nvSpPr>
        <p:spPr>
          <a:xfrm>
            <a:off x="692436" y="6998812"/>
            <a:ext cx="6498717" cy="2273301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1346727" y="6742019"/>
            <a:ext cx="5190135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인공 신경망 (Artificial Neural Network)</a:t>
            </a:r>
          </a:p>
        </p:txBody>
      </p:sp>
      <p:sp>
        <p:nvSpPr>
          <p:cNvPr id="179" name="Shape 179"/>
          <p:cNvSpPr/>
          <p:nvPr/>
        </p:nvSpPr>
        <p:spPr>
          <a:xfrm>
            <a:off x="998696" y="7589362"/>
            <a:ext cx="526288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7FDFF"/>
                </a:solidFill>
              </a:defRPr>
            </a:pPr>
            <a:r>
              <a:t>퍼셉트론 (Perceptron)</a:t>
            </a:r>
          </a:p>
          <a:p>
            <a:pPr>
              <a:defRPr>
                <a:solidFill>
                  <a:srgbClr val="F7FDFF"/>
                </a:solidFill>
              </a:defRPr>
            </a:pPr>
            <a:r>
              <a:t>합성곱 신경망 (Convolutional Neural Network)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linear?</a:t>
            </a:r>
          </a:p>
        </p:txBody>
      </p:sp>
      <p:sp>
        <p:nvSpPr>
          <p:cNvPr id="303" name="Shape 30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sp>
        <p:nvSpPr>
          <p:cNvPr id="304" name="Shape 304"/>
          <p:cNvSpPr/>
          <p:nvPr/>
        </p:nvSpPr>
        <p:spPr>
          <a:xfrm flipV="1">
            <a:off x="1411877" y="2808999"/>
            <a:ext cx="10181046" cy="2916323"/>
          </a:xfrm>
          <a:prstGeom prst="line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3998862" y="5286860"/>
            <a:ext cx="5720382" cy="3483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fill="norm" stroke="1" extrusionOk="0">
                <a:moveTo>
                  <a:pt x="0" y="16203"/>
                </a:moveTo>
                <a:cubicBezTo>
                  <a:pt x="7021" y="-5101"/>
                  <a:pt x="14221" y="-5397"/>
                  <a:pt x="21600" y="15316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6146" y="3343356"/>
            <a:ext cx="11430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64157" y="6879077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linear?</a:t>
            </a:r>
          </a:p>
        </p:txBody>
      </p:sp>
      <p:sp>
        <p:nvSpPr>
          <p:cNvPr id="311" name="Shape 31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sp>
        <p:nvSpPr>
          <p:cNvPr id="312" name="Shape 312"/>
          <p:cNvSpPr/>
          <p:nvPr/>
        </p:nvSpPr>
        <p:spPr>
          <a:xfrm flipV="1">
            <a:off x="1411877" y="2808999"/>
            <a:ext cx="10181046" cy="2916323"/>
          </a:xfrm>
          <a:prstGeom prst="line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3998862" y="5286860"/>
            <a:ext cx="5720382" cy="3483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fill="norm" stroke="1" extrusionOk="0">
                <a:moveTo>
                  <a:pt x="0" y="16203"/>
                </a:moveTo>
                <a:cubicBezTo>
                  <a:pt x="7021" y="-5101"/>
                  <a:pt x="14221" y="-5397"/>
                  <a:pt x="21600" y="15316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6146" y="3343356"/>
            <a:ext cx="11430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0657" y="6898127"/>
            <a:ext cx="1892301" cy="2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linear?</a:t>
            </a:r>
          </a:p>
        </p:txBody>
      </p:sp>
      <p:sp>
        <p:nvSpPr>
          <p:cNvPr id="319" name="Shape 319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sp>
        <p:nvSpPr>
          <p:cNvPr id="320" name="Shape 320"/>
          <p:cNvSpPr/>
          <p:nvPr/>
        </p:nvSpPr>
        <p:spPr>
          <a:xfrm>
            <a:off x="1965325" y="3225800"/>
            <a:ext cx="907415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rgbClr val="F7FDFF"/>
                </a:solidFill>
              </a:defRPr>
            </a:pPr>
            <a:r>
              <a:t>걷는 걸음 수에 따른 체중 변화?</a:t>
            </a:r>
          </a:p>
          <a:p>
            <a:pPr>
              <a:defRPr sz="5000">
                <a:solidFill>
                  <a:srgbClr val="F7FDFF"/>
                </a:solidFill>
              </a:defRPr>
            </a:pPr>
            <a:r>
              <a:t>오늘 평균 기온에 따른 어묵 판매량?</a:t>
            </a:r>
          </a:p>
          <a:p>
            <a:pPr>
              <a:defRPr sz="5000">
                <a:solidFill>
                  <a:srgbClr val="F7FDFF"/>
                </a:solidFill>
              </a:defRPr>
            </a:pPr>
            <a:r>
              <a:t>평 수에 따른 월세 비용?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linear?</a:t>
            </a:r>
          </a:p>
        </p:txBody>
      </p:sp>
      <p:sp>
        <p:nvSpPr>
          <p:cNvPr id="323" name="Shape 32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24" name="스크린샷 2020-01-01 오전 12.15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97" y="2870200"/>
            <a:ext cx="6018894" cy="519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7349" y="4247488"/>
            <a:ext cx="28575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8149" y="5207000"/>
            <a:ext cx="5295901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linear?</a:t>
            </a:r>
          </a:p>
        </p:txBody>
      </p:sp>
      <p:sp>
        <p:nvSpPr>
          <p:cNvPr id="329" name="Shape 329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5048" y="4872700"/>
            <a:ext cx="6565901" cy="1193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5" name="Group 335"/>
          <p:cNvGrpSpPr/>
          <p:nvPr/>
        </p:nvGrpSpPr>
        <p:grpSpPr>
          <a:xfrm>
            <a:off x="191273" y="3620361"/>
            <a:ext cx="6006982" cy="3698416"/>
            <a:chOff x="0" y="0"/>
            <a:chExt cx="6006981" cy="3698414"/>
          </a:xfrm>
        </p:grpSpPr>
        <p:pic>
          <p:nvPicPr>
            <p:cNvPr id="331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502" t="9342" r="10613" b="9342"/>
            <a:stretch>
              <a:fillRect/>
            </a:stretch>
          </p:blipFill>
          <p:spPr>
            <a:xfrm>
              <a:off x="0" y="0"/>
              <a:ext cx="6006982" cy="3698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Shape 332"/>
            <p:cNvSpPr/>
            <p:nvPr/>
          </p:nvSpPr>
          <p:spPr>
            <a:xfrm>
              <a:off x="602443" y="3088281"/>
              <a:ext cx="31064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w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4946558" y="3215281"/>
              <a:ext cx="275845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619842" y="14771"/>
              <a:ext cx="591059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cost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linear?</a:t>
            </a:r>
          </a:p>
        </p:txBody>
      </p:sp>
      <p:sp>
        <p:nvSpPr>
          <p:cNvPr id="338" name="Shape 33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450" y="2658678"/>
            <a:ext cx="6565900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3453" y="4138035"/>
            <a:ext cx="80137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3862" y="5617390"/>
            <a:ext cx="69088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6703" y="7164357"/>
            <a:ext cx="4267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8350" y="7886286"/>
            <a:ext cx="4025900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8107533" y="8608215"/>
            <a:ext cx="43675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Must update weights simultaneously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code review</a:t>
            </a:r>
          </a:p>
        </p:txBody>
      </p:sp>
      <p:sp>
        <p:nvSpPr>
          <p:cNvPr id="347" name="Shape 347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48" name="code.png"/>
          <p:cNvPicPr>
            <a:picLocks noChangeAspect="1"/>
          </p:cNvPicPr>
          <p:nvPr/>
        </p:nvPicPr>
        <p:blipFill>
          <a:blip r:embed="rId2">
            <a:extLst/>
          </a:blip>
          <a:srcRect l="0" t="6372" r="0" b="4760"/>
          <a:stretch>
            <a:fillRect/>
          </a:stretch>
        </p:blipFill>
        <p:spPr>
          <a:xfrm>
            <a:off x="2253257" y="2350492"/>
            <a:ext cx="8498128" cy="6906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changing parameters</a:t>
            </a:r>
          </a:p>
        </p:txBody>
      </p:sp>
      <p:sp>
        <p:nvSpPr>
          <p:cNvPr id="351" name="Shape 35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52" name="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646" y="2925541"/>
            <a:ext cx="7681508" cy="5756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</a:t>
            </a:r>
          </a:p>
        </p:txBody>
      </p:sp>
      <p:sp>
        <p:nvSpPr>
          <p:cNvPr id="355" name="Shape 355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5550" y="6767896"/>
            <a:ext cx="8013700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code.png"/>
          <p:cNvPicPr>
            <a:picLocks noChangeAspect="1"/>
          </p:cNvPicPr>
          <p:nvPr/>
        </p:nvPicPr>
        <p:blipFill>
          <a:blip r:embed="rId3">
            <a:extLst/>
          </a:blip>
          <a:srcRect l="5938" t="16205" r="5938" b="16205"/>
          <a:stretch>
            <a:fillRect/>
          </a:stretch>
        </p:blipFill>
        <p:spPr>
          <a:xfrm>
            <a:off x="2837259" y="2411027"/>
            <a:ext cx="7330174" cy="3980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6703" y="8281957"/>
            <a:ext cx="4267201" cy="59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</a:t>
            </a:r>
          </a:p>
        </p:txBody>
      </p:sp>
      <p:sp>
        <p:nvSpPr>
          <p:cNvPr id="361" name="Shape 36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62" name="code.png"/>
          <p:cNvPicPr>
            <a:picLocks noChangeAspect="1"/>
          </p:cNvPicPr>
          <p:nvPr/>
        </p:nvPicPr>
        <p:blipFill>
          <a:blip r:embed="rId2">
            <a:extLst/>
          </a:blip>
          <a:srcRect l="5951" t="12833" r="5950" b="12833"/>
          <a:stretch>
            <a:fillRect/>
          </a:stretch>
        </p:blipFill>
        <p:spPr>
          <a:xfrm>
            <a:off x="3018234" y="2338006"/>
            <a:ext cx="6968432" cy="4965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6900" y="7499350"/>
            <a:ext cx="6908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8350" y="8889586"/>
            <a:ext cx="4025900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4746985" y="3546475"/>
            <a:ext cx="259245" cy="3259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5434192" y="4513785"/>
            <a:ext cx="2932265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4907617" y="5139227"/>
            <a:ext cx="804195" cy="3259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5190230" y="5764667"/>
            <a:ext cx="2292428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7765184" y="6459662"/>
            <a:ext cx="17160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Fill the Blanks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1. install &amp; setup</a:t>
            </a:r>
          </a:p>
        </p:txBody>
      </p:sp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before we start…</a:t>
            </a:r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4069" y="4121405"/>
            <a:ext cx="3663951" cy="183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234" y="4300201"/>
            <a:ext cx="2773519" cy="147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2455" y="4121405"/>
            <a:ext cx="1712111" cy="1831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</a:t>
            </a:r>
          </a:p>
        </p:txBody>
      </p:sp>
      <p:sp>
        <p:nvSpPr>
          <p:cNvPr id="372" name="Shape 37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73" name="code.png"/>
          <p:cNvPicPr>
            <a:picLocks noChangeAspect="1"/>
          </p:cNvPicPr>
          <p:nvPr/>
        </p:nvPicPr>
        <p:blipFill>
          <a:blip r:embed="rId2">
            <a:extLst/>
          </a:blip>
          <a:srcRect l="5951" t="12833" r="5950" b="12833"/>
          <a:stretch>
            <a:fillRect/>
          </a:stretch>
        </p:blipFill>
        <p:spPr>
          <a:xfrm>
            <a:off x="3018234" y="2338006"/>
            <a:ext cx="6968432" cy="4965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6900" y="7499350"/>
            <a:ext cx="6908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8350" y="8889586"/>
            <a:ext cx="4025900" cy="59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cost</a:t>
            </a:r>
          </a:p>
        </p:txBody>
      </p:sp>
      <p:sp>
        <p:nvSpPr>
          <p:cNvPr id="378" name="Shape 37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450" y="7891595"/>
            <a:ext cx="6565900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code.png"/>
          <p:cNvPicPr>
            <a:picLocks noChangeAspect="1"/>
          </p:cNvPicPr>
          <p:nvPr/>
        </p:nvPicPr>
        <p:blipFill>
          <a:blip r:embed="rId3">
            <a:extLst/>
          </a:blip>
          <a:srcRect l="4742" t="10121" r="3884" b="10121"/>
          <a:stretch>
            <a:fillRect/>
          </a:stretch>
        </p:blipFill>
        <p:spPr>
          <a:xfrm>
            <a:off x="3021012" y="2207021"/>
            <a:ext cx="6962952" cy="5339519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5136018" y="3624281"/>
            <a:ext cx="259245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5714296" y="4713836"/>
            <a:ext cx="3167083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3" name="Shape 383"/>
          <p:cNvSpPr/>
          <p:nvPr/>
        </p:nvSpPr>
        <p:spPr>
          <a:xfrm>
            <a:off x="5296650" y="5528259"/>
            <a:ext cx="804195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7827429" y="6755327"/>
            <a:ext cx="17160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Fill the Blanks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cost</a:t>
            </a:r>
          </a:p>
        </p:txBody>
      </p:sp>
      <p:sp>
        <p:nvSpPr>
          <p:cNvPr id="387" name="Shape 387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450" y="7891595"/>
            <a:ext cx="6565900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code.png"/>
          <p:cNvPicPr>
            <a:picLocks noChangeAspect="1"/>
          </p:cNvPicPr>
          <p:nvPr/>
        </p:nvPicPr>
        <p:blipFill>
          <a:blip r:embed="rId3">
            <a:extLst/>
          </a:blip>
          <a:srcRect l="4742" t="10121" r="3884" b="10121"/>
          <a:stretch>
            <a:fillRect/>
          </a:stretch>
        </p:blipFill>
        <p:spPr>
          <a:xfrm>
            <a:off x="3021012" y="2207021"/>
            <a:ext cx="6962952" cy="5339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if data are 0 or 1?</a:t>
            </a:r>
          </a:p>
        </p:txBody>
      </p:sp>
      <p:sp>
        <p:nvSpPr>
          <p:cNvPr id="392" name="Shape 39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93" name="스크린샷 2020-01-01 오전 1.21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6203" y="2870200"/>
            <a:ext cx="7246796" cy="5832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code.png"/>
          <p:cNvPicPr>
            <a:picLocks noChangeAspect="1"/>
          </p:cNvPicPr>
          <p:nvPr/>
        </p:nvPicPr>
        <p:blipFill>
          <a:blip r:embed="rId3">
            <a:extLst/>
          </a:blip>
          <a:srcRect l="7146" t="18529" r="7146" b="18529"/>
          <a:stretch>
            <a:fillRect/>
          </a:stretch>
        </p:blipFill>
        <p:spPr>
          <a:xfrm>
            <a:off x="227649" y="4710906"/>
            <a:ext cx="5250187" cy="21860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/>
          <p:nvPr/>
        </p:nvSpPr>
        <p:spPr>
          <a:xfrm>
            <a:off x="5359400" y="51689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sp>
        <p:nvSpPr>
          <p:cNvPr id="398" name="Shape 39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399" name="code.png"/>
          <p:cNvPicPr>
            <a:picLocks noChangeAspect="1"/>
          </p:cNvPicPr>
          <p:nvPr/>
        </p:nvPicPr>
        <p:blipFill>
          <a:blip r:embed="rId2">
            <a:extLst/>
          </a:blip>
          <a:srcRect l="5239" t="8561" r="5239" b="8561"/>
          <a:stretch>
            <a:fillRect/>
          </a:stretch>
        </p:blipFill>
        <p:spPr>
          <a:xfrm>
            <a:off x="3195042" y="2399109"/>
            <a:ext cx="6614864" cy="6809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hypothesis</a:t>
            </a:r>
          </a:p>
        </p:txBody>
      </p:sp>
      <p:sp>
        <p:nvSpPr>
          <p:cNvPr id="402" name="Shape 40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9586" y="5992218"/>
            <a:ext cx="28575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7886" y="4832350"/>
            <a:ext cx="2120901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6436" y="3600450"/>
            <a:ext cx="6591301" cy="440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cost function</a:t>
            </a:r>
          </a:p>
        </p:txBody>
      </p:sp>
      <p:sp>
        <p:nvSpPr>
          <p:cNvPr id="408" name="Shape 40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4448" y="4798547"/>
            <a:ext cx="21209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0919" y="6481836"/>
            <a:ext cx="53594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6387" y="7777236"/>
            <a:ext cx="70231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3630" y="3355775"/>
            <a:ext cx="5359401" cy="4319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73215" y="5427736"/>
            <a:ext cx="4267201" cy="95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cost function</a:t>
            </a:r>
          </a:p>
        </p:txBody>
      </p:sp>
      <p:sp>
        <p:nvSpPr>
          <p:cNvPr id="416" name="Shape 416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3708" y="3179050"/>
            <a:ext cx="40894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9458" y="4599150"/>
            <a:ext cx="5892801" cy="4165601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pic>
        <p:nvPicPr>
          <p:cNvPr id="41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0765" y="4599150"/>
            <a:ext cx="6032501" cy="4165601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cost function</a:t>
            </a:r>
          </a:p>
        </p:txBody>
      </p:sp>
      <p:sp>
        <p:nvSpPr>
          <p:cNvPr id="422" name="Shape 42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4513" y="6279115"/>
            <a:ext cx="77216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5050" y="3790017"/>
            <a:ext cx="8394700" cy="134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weights</a:t>
            </a:r>
          </a:p>
        </p:txBody>
      </p:sp>
      <p:sp>
        <p:nvSpPr>
          <p:cNvPr id="427" name="Shape 427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8800" y="9096516"/>
            <a:ext cx="42672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code.png"/>
          <p:cNvPicPr>
            <a:picLocks noChangeAspect="1"/>
          </p:cNvPicPr>
          <p:nvPr/>
        </p:nvPicPr>
        <p:blipFill>
          <a:blip r:embed="rId3">
            <a:extLst/>
          </a:blip>
          <a:srcRect l="6354" t="10780" r="6354" b="10780"/>
          <a:stretch>
            <a:fillRect/>
          </a:stretch>
        </p:blipFill>
        <p:spPr>
          <a:xfrm>
            <a:off x="3517899" y="2435026"/>
            <a:ext cx="5968947" cy="4883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5050" y="7534444"/>
            <a:ext cx="8394700" cy="134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before we start…</a:t>
            </a:r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4069" y="4121405"/>
            <a:ext cx="3663951" cy="183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234" y="4300201"/>
            <a:ext cx="2773519" cy="147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2455" y="4121405"/>
            <a:ext cx="1712111" cy="183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 rot="18900000">
            <a:off x="10761510" y="3944438"/>
            <a:ext cx="254001" cy="218591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2" name="Shape 192"/>
          <p:cNvSpPr/>
          <p:nvPr/>
        </p:nvSpPr>
        <p:spPr>
          <a:xfrm rot="13500000">
            <a:off x="10761510" y="3944438"/>
            <a:ext cx="254001" cy="218591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weights</a:t>
            </a:r>
          </a:p>
        </p:txBody>
      </p:sp>
      <p:sp>
        <p:nvSpPr>
          <p:cNvPr id="433" name="Shape 43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350" y="8902286"/>
            <a:ext cx="40259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4513" y="7371315"/>
            <a:ext cx="77216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code2.png"/>
          <p:cNvPicPr>
            <a:picLocks noChangeAspect="1"/>
          </p:cNvPicPr>
          <p:nvPr/>
        </p:nvPicPr>
        <p:blipFill>
          <a:blip r:embed="rId4">
            <a:extLst/>
          </a:blip>
          <a:srcRect l="6542" t="10706" r="6542" b="10706"/>
          <a:stretch>
            <a:fillRect/>
          </a:stretch>
        </p:blipFill>
        <p:spPr>
          <a:xfrm>
            <a:off x="3531195" y="2366841"/>
            <a:ext cx="5942589" cy="4891984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4653617" y="3178208"/>
            <a:ext cx="404951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8" name="Shape 438"/>
          <p:cNvSpPr/>
          <p:nvPr/>
        </p:nvSpPr>
        <p:spPr>
          <a:xfrm>
            <a:off x="5524699" y="4559952"/>
            <a:ext cx="287633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5524699" y="5262720"/>
            <a:ext cx="588464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4783127" y="5693854"/>
            <a:ext cx="588464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4987933" y="6177317"/>
            <a:ext cx="1773000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7609571" y="6742043"/>
            <a:ext cx="17160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Fill the Blanks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weights</a:t>
            </a:r>
          </a:p>
        </p:txBody>
      </p:sp>
      <p:sp>
        <p:nvSpPr>
          <p:cNvPr id="445" name="Shape 445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350" y="8902286"/>
            <a:ext cx="40259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4513" y="7371315"/>
            <a:ext cx="77216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code2.png"/>
          <p:cNvPicPr>
            <a:picLocks noChangeAspect="1"/>
          </p:cNvPicPr>
          <p:nvPr/>
        </p:nvPicPr>
        <p:blipFill>
          <a:blip r:embed="rId4">
            <a:extLst/>
          </a:blip>
          <a:srcRect l="6542" t="10706" r="6542" b="10706"/>
          <a:stretch>
            <a:fillRect/>
          </a:stretch>
        </p:blipFill>
        <p:spPr>
          <a:xfrm>
            <a:off x="3531195" y="2366841"/>
            <a:ext cx="5942589" cy="4891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cost</a:t>
            </a:r>
          </a:p>
        </p:txBody>
      </p:sp>
      <p:sp>
        <p:nvSpPr>
          <p:cNvPr id="451" name="Shape 45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52" name="code.png"/>
          <p:cNvPicPr>
            <a:picLocks noChangeAspect="1"/>
          </p:cNvPicPr>
          <p:nvPr/>
        </p:nvPicPr>
        <p:blipFill>
          <a:blip r:embed="rId2">
            <a:extLst/>
          </a:blip>
          <a:srcRect l="6263" t="8809" r="6263" b="8809"/>
          <a:stretch>
            <a:fillRect/>
          </a:stretch>
        </p:blipFill>
        <p:spPr>
          <a:xfrm>
            <a:off x="243756" y="2581671"/>
            <a:ext cx="5388741" cy="644460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Shape 453"/>
          <p:cNvSpPr/>
          <p:nvPr/>
        </p:nvSpPr>
        <p:spPr>
          <a:xfrm>
            <a:off x="2101211" y="3781886"/>
            <a:ext cx="287632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4" name="Shape 454"/>
          <p:cNvSpPr/>
          <p:nvPr/>
        </p:nvSpPr>
        <p:spPr>
          <a:xfrm>
            <a:off x="3066012" y="5552663"/>
            <a:ext cx="1343735" cy="27723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5" name="Shape 455"/>
          <p:cNvSpPr/>
          <p:nvPr/>
        </p:nvSpPr>
        <p:spPr>
          <a:xfrm>
            <a:off x="3071383" y="6549726"/>
            <a:ext cx="1155236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6" name="Shape 456"/>
          <p:cNvSpPr/>
          <p:nvPr/>
        </p:nvSpPr>
        <p:spPr>
          <a:xfrm>
            <a:off x="2236443" y="7295718"/>
            <a:ext cx="698114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7" name="Shape 457"/>
          <p:cNvSpPr/>
          <p:nvPr/>
        </p:nvSpPr>
        <p:spPr>
          <a:xfrm>
            <a:off x="3643043" y="8373703"/>
            <a:ext cx="17160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Fill the Blanks</a:t>
            </a:r>
          </a:p>
        </p:txBody>
      </p:sp>
      <p:pic>
        <p:nvPicPr>
          <p:cNvPr id="45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9219" y="4483100"/>
            <a:ext cx="5359401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4687" y="5778500"/>
            <a:ext cx="7023101" cy="134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cost</a:t>
            </a:r>
          </a:p>
        </p:txBody>
      </p:sp>
      <p:sp>
        <p:nvSpPr>
          <p:cNvPr id="462" name="Shape 46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9219" y="4483100"/>
            <a:ext cx="5359401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4687" y="5778500"/>
            <a:ext cx="7023101" cy="134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code.png"/>
          <p:cNvPicPr>
            <a:picLocks noChangeAspect="1"/>
          </p:cNvPicPr>
          <p:nvPr/>
        </p:nvPicPr>
        <p:blipFill>
          <a:blip r:embed="rId4">
            <a:extLst/>
          </a:blip>
          <a:srcRect l="6263" t="8809" r="6263" b="8809"/>
          <a:stretch>
            <a:fillRect/>
          </a:stretch>
        </p:blipFill>
        <p:spPr>
          <a:xfrm>
            <a:off x="243756" y="2581671"/>
            <a:ext cx="5388741" cy="6444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468" name="Shape 4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decision tree?</a:t>
            </a:r>
          </a:p>
        </p:txBody>
      </p:sp>
      <p:sp>
        <p:nvSpPr>
          <p:cNvPr id="469" name="Shape 469"/>
          <p:cNvSpPr/>
          <p:nvPr/>
        </p:nvSpPr>
        <p:spPr>
          <a:xfrm>
            <a:off x="5272058" y="2620002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attribute</a:t>
            </a:r>
          </a:p>
        </p:txBody>
      </p:sp>
      <p:sp>
        <p:nvSpPr>
          <p:cNvPr id="470" name="Shape 470"/>
          <p:cNvSpPr/>
          <p:nvPr/>
        </p:nvSpPr>
        <p:spPr>
          <a:xfrm>
            <a:off x="3220474" y="4754412"/>
            <a:ext cx="2460685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attribute</a:t>
            </a:r>
          </a:p>
        </p:txBody>
      </p:sp>
      <p:sp>
        <p:nvSpPr>
          <p:cNvPr id="471" name="Shape 471"/>
          <p:cNvSpPr/>
          <p:nvPr/>
        </p:nvSpPr>
        <p:spPr>
          <a:xfrm flipH="1">
            <a:off x="4513495" y="3865159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6557980" y="3863602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3" name="Shape 473"/>
          <p:cNvSpPr/>
          <p:nvPr/>
        </p:nvSpPr>
        <p:spPr>
          <a:xfrm>
            <a:off x="4559553" y="4080040"/>
            <a:ext cx="7637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74" name="Shape 474"/>
          <p:cNvSpPr/>
          <p:nvPr/>
        </p:nvSpPr>
        <p:spPr>
          <a:xfrm>
            <a:off x="7740687" y="4099957"/>
            <a:ext cx="7637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75" name="Shape 475"/>
          <p:cNvSpPr/>
          <p:nvPr/>
        </p:nvSpPr>
        <p:spPr>
          <a:xfrm>
            <a:off x="8154217" y="8518224"/>
            <a:ext cx="462305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Attribute = {Value1, Value2, Value3, …}</a:t>
            </a:r>
          </a:p>
        </p:txBody>
      </p:sp>
      <p:sp>
        <p:nvSpPr>
          <p:cNvPr id="476" name="Shape 476"/>
          <p:cNvSpPr/>
          <p:nvPr/>
        </p:nvSpPr>
        <p:spPr>
          <a:xfrm>
            <a:off x="1127478" y="6888821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477" name="Shape 477"/>
          <p:cNvSpPr/>
          <p:nvPr/>
        </p:nvSpPr>
        <p:spPr>
          <a:xfrm>
            <a:off x="5313471" y="6888821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478" name="Shape 478"/>
          <p:cNvSpPr/>
          <p:nvPr/>
        </p:nvSpPr>
        <p:spPr>
          <a:xfrm flipH="1">
            <a:off x="2420498" y="59995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9" name="Shape 479"/>
          <p:cNvSpPr/>
          <p:nvPr/>
        </p:nvSpPr>
        <p:spPr>
          <a:xfrm>
            <a:off x="4464984" y="59980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0" name="Shape 480"/>
          <p:cNvSpPr/>
          <p:nvPr/>
        </p:nvSpPr>
        <p:spPr>
          <a:xfrm>
            <a:off x="2466557" y="6214450"/>
            <a:ext cx="7637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81" name="Shape 481"/>
          <p:cNvSpPr/>
          <p:nvPr/>
        </p:nvSpPr>
        <p:spPr>
          <a:xfrm>
            <a:off x="5660390" y="6234366"/>
            <a:ext cx="7637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82" name="Shape 482"/>
          <p:cNvSpPr/>
          <p:nvPr/>
        </p:nvSpPr>
        <p:spPr>
          <a:xfrm>
            <a:off x="7416757" y="4754412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class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485" name="Shape 4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decision tree?</a:t>
            </a:r>
          </a:p>
        </p:txBody>
      </p:sp>
      <p:sp>
        <p:nvSpPr>
          <p:cNvPr id="486" name="Shape 486"/>
          <p:cNvSpPr/>
          <p:nvPr/>
        </p:nvSpPr>
        <p:spPr>
          <a:xfrm>
            <a:off x="5272058" y="2620002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성별</a:t>
            </a:r>
          </a:p>
        </p:txBody>
      </p:sp>
      <p:sp>
        <p:nvSpPr>
          <p:cNvPr id="487" name="Shape 487"/>
          <p:cNvSpPr/>
          <p:nvPr/>
        </p:nvSpPr>
        <p:spPr>
          <a:xfrm>
            <a:off x="3220474" y="4754412"/>
            <a:ext cx="2460685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신체 검사 등급</a:t>
            </a:r>
          </a:p>
        </p:txBody>
      </p:sp>
      <p:sp>
        <p:nvSpPr>
          <p:cNvPr id="488" name="Shape 488"/>
          <p:cNvSpPr/>
          <p:nvPr/>
        </p:nvSpPr>
        <p:spPr>
          <a:xfrm flipH="1">
            <a:off x="4513495" y="3865159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9" name="Shape 489"/>
          <p:cNvSpPr/>
          <p:nvPr/>
        </p:nvSpPr>
        <p:spPr>
          <a:xfrm>
            <a:off x="6557980" y="3863602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0" name="Shape 490"/>
          <p:cNvSpPr/>
          <p:nvPr/>
        </p:nvSpPr>
        <p:spPr>
          <a:xfrm>
            <a:off x="4559553" y="4099090"/>
            <a:ext cx="55372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남성</a:t>
            </a:r>
          </a:p>
        </p:txBody>
      </p:sp>
      <p:sp>
        <p:nvSpPr>
          <p:cNvPr id="491" name="Shape 491"/>
          <p:cNvSpPr/>
          <p:nvPr/>
        </p:nvSpPr>
        <p:spPr>
          <a:xfrm>
            <a:off x="7766087" y="4106307"/>
            <a:ext cx="55372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여성</a:t>
            </a:r>
          </a:p>
        </p:txBody>
      </p:sp>
      <p:sp>
        <p:nvSpPr>
          <p:cNvPr id="492" name="Shape 492"/>
          <p:cNvSpPr/>
          <p:nvPr/>
        </p:nvSpPr>
        <p:spPr>
          <a:xfrm>
            <a:off x="9819277" y="8225497"/>
            <a:ext cx="252628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성별 = {남성, 여성}</a:t>
            </a:r>
          </a:p>
          <a:p>
            <a:pPr/>
            <a:r>
              <a:t>등급 = {1, 2, 3, 4, 5, 6}</a:t>
            </a:r>
          </a:p>
        </p:txBody>
      </p:sp>
      <p:sp>
        <p:nvSpPr>
          <p:cNvPr id="493" name="Shape 493"/>
          <p:cNvSpPr/>
          <p:nvPr/>
        </p:nvSpPr>
        <p:spPr>
          <a:xfrm>
            <a:off x="1127478" y="6888821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징집 대상 O</a:t>
            </a:r>
          </a:p>
        </p:txBody>
      </p:sp>
      <p:sp>
        <p:nvSpPr>
          <p:cNvPr id="494" name="Shape 494"/>
          <p:cNvSpPr/>
          <p:nvPr/>
        </p:nvSpPr>
        <p:spPr>
          <a:xfrm>
            <a:off x="5313471" y="6888821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징집 대상 X</a:t>
            </a:r>
          </a:p>
        </p:txBody>
      </p:sp>
      <p:sp>
        <p:nvSpPr>
          <p:cNvPr id="495" name="Shape 495"/>
          <p:cNvSpPr/>
          <p:nvPr/>
        </p:nvSpPr>
        <p:spPr>
          <a:xfrm flipH="1">
            <a:off x="2420498" y="59995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6" name="Shape 496"/>
          <p:cNvSpPr/>
          <p:nvPr/>
        </p:nvSpPr>
        <p:spPr>
          <a:xfrm>
            <a:off x="4464984" y="59980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7" name="Shape 497"/>
          <p:cNvSpPr/>
          <p:nvPr/>
        </p:nvSpPr>
        <p:spPr>
          <a:xfrm>
            <a:off x="2124208" y="6214450"/>
            <a:ext cx="11701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등급 &lt;= 3</a:t>
            </a:r>
          </a:p>
        </p:txBody>
      </p:sp>
      <p:sp>
        <p:nvSpPr>
          <p:cNvPr id="498" name="Shape 498"/>
          <p:cNvSpPr/>
          <p:nvPr/>
        </p:nvSpPr>
        <p:spPr>
          <a:xfrm>
            <a:off x="5659136" y="6214450"/>
            <a:ext cx="11701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등급 &gt;= 4</a:t>
            </a:r>
          </a:p>
        </p:txBody>
      </p:sp>
      <p:sp>
        <p:nvSpPr>
          <p:cNvPr id="499" name="Shape 499"/>
          <p:cNvSpPr/>
          <p:nvPr/>
        </p:nvSpPr>
        <p:spPr>
          <a:xfrm>
            <a:off x="7416757" y="4754412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징집 대상 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0" t="23041" r="0" b="0"/>
          <a:stretch>
            <a:fillRect/>
          </a:stretch>
        </p:blipFill>
        <p:spPr>
          <a:xfrm>
            <a:off x="-226" y="2417115"/>
            <a:ext cx="13005117" cy="7496405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503" name="Shape 5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506" name="Shape 5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sp>
        <p:nvSpPr>
          <p:cNvPr id="507" name="Shape 507"/>
          <p:cNvSpPr/>
          <p:nvPr/>
        </p:nvSpPr>
        <p:spPr>
          <a:xfrm>
            <a:off x="4540676" y="3293111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color</a:t>
            </a:r>
          </a:p>
        </p:txBody>
      </p:sp>
      <p:sp>
        <p:nvSpPr>
          <p:cNvPr id="508" name="Shape 508"/>
          <p:cNvSpPr/>
          <p:nvPr/>
        </p:nvSpPr>
        <p:spPr>
          <a:xfrm>
            <a:off x="2489093" y="5427521"/>
            <a:ext cx="2460684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9" name="Shape 509"/>
          <p:cNvSpPr/>
          <p:nvPr/>
        </p:nvSpPr>
        <p:spPr>
          <a:xfrm flipH="1">
            <a:off x="3782113" y="45382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5826598" y="45367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1" name="Shape 511"/>
          <p:cNvSpPr/>
          <p:nvPr/>
        </p:nvSpPr>
        <p:spPr>
          <a:xfrm>
            <a:off x="6685375" y="5427521"/>
            <a:ext cx="2591002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2" name="Shape 512"/>
          <p:cNvSpPr/>
          <p:nvPr/>
        </p:nvSpPr>
        <p:spPr>
          <a:xfrm>
            <a:off x="8135577" y="3616149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3" name="Shape 513"/>
          <p:cNvSpPr/>
          <p:nvPr/>
        </p:nvSpPr>
        <p:spPr>
          <a:xfrm>
            <a:off x="8691208" y="3572448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9238364" y="3562316"/>
            <a:ext cx="406400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9895073" y="356231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9145803" y="403462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9844975" y="4003137"/>
            <a:ext cx="625509" cy="62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8" name="Shape 518"/>
          <p:cNvSpPr/>
          <p:nvPr/>
        </p:nvSpPr>
        <p:spPr>
          <a:xfrm>
            <a:off x="8046573" y="2717676"/>
            <a:ext cx="2565601" cy="2203346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7007519" y="3635621"/>
            <a:ext cx="838072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59" y="14256"/>
                </a:moveTo>
                <a:lnTo>
                  <a:pt x="10359" y="21600"/>
                </a:lnTo>
                <a:lnTo>
                  <a:pt x="0" y="10800"/>
                </a:lnTo>
                <a:lnTo>
                  <a:pt x="10359" y="0"/>
                </a:lnTo>
                <a:lnTo>
                  <a:pt x="1035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10665475" y="3579292"/>
            <a:ext cx="129082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Attribute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Color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Shape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Size</a:t>
            </a:r>
          </a:p>
        </p:txBody>
      </p:sp>
      <p:sp>
        <p:nvSpPr>
          <p:cNvPr id="521" name="Shape 521"/>
          <p:cNvSpPr/>
          <p:nvPr/>
        </p:nvSpPr>
        <p:spPr>
          <a:xfrm>
            <a:off x="8144052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2" name="Shape 522"/>
          <p:cNvSpPr/>
          <p:nvPr/>
        </p:nvSpPr>
        <p:spPr>
          <a:xfrm>
            <a:off x="8691208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9238364" y="3032205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4" name="Shape 524"/>
          <p:cNvSpPr/>
          <p:nvPr/>
        </p:nvSpPr>
        <p:spPr>
          <a:xfrm>
            <a:off x="9785519" y="2942914"/>
            <a:ext cx="625510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8144052" y="4112691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8691208" y="4123918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2791175" y="631076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3346806" y="631076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9" name="Shape 529"/>
          <p:cNvSpPr/>
          <p:nvPr/>
        </p:nvSpPr>
        <p:spPr>
          <a:xfrm>
            <a:off x="2799651" y="5726821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3346806" y="5726821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1" name="Shape 531"/>
          <p:cNvSpPr/>
          <p:nvPr/>
        </p:nvSpPr>
        <p:spPr>
          <a:xfrm>
            <a:off x="4011991" y="5726821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3902437" y="6300294"/>
            <a:ext cx="625510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3" name="Shape 533"/>
          <p:cNvSpPr/>
          <p:nvPr/>
        </p:nvSpPr>
        <p:spPr>
          <a:xfrm>
            <a:off x="7784151" y="572859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8440860" y="572859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5" name="Shape 535"/>
          <p:cNvSpPr/>
          <p:nvPr/>
        </p:nvSpPr>
        <p:spPr>
          <a:xfrm>
            <a:off x="7691590" y="6200907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6" name="Shape 536"/>
          <p:cNvSpPr/>
          <p:nvPr/>
        </p:nvSpPr>
        <p:spPr>
          <a:xfrm>
            <a:off x="8390762" y="6169417"/>
            <a:ext cx="625509" cy="62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7" name="Shape 537"/>
          <p:cNvSpPr/>
          <p:nvPr/>
        </p:nvSpPr>
        <p:spPr>
          <a:xfrm>
            <a:off x="7173495" y="5728596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8" name="Shape 538"/>
          <p:cNvSpPr/>
          <p:nvPr/>
        </p:nvSpPr>
        <p:spPr>
          <a:xfrm>
            <a:off x="7173495" y="6290197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541" name="Shape 5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sp>
        <p:nvSpPr>
          <p:cNvPr id="542" name="Shape 542"/>
          <p:cNvSpPr/>
          <p:nvPr/>
        </p:nvSpPr>
        <p:spPr>
          <a:xfrm>
            <a:off x="4540676" y="3293111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shape</a:t>
            </a:r>
          </a:p>
        </p:txBody>
      </p:sp>
      <p:sp>
        <p:nvSpPr>
          <p:cNvPr id="543" name="Shape 543"/>
          <p:cNvSpPr/>
          <p:nvPr/>
        </p:nvSpPr>
        <p:spPr>
          <a:xfrm>
            <a:off x="2489093" y="5427521"/>
            <a:ext cx="2460684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4" name="Shape 544"/>
          <p:cNvSpPr/>
          <p:nvPr/>
        </p:nvSpPr>
        <p:spPr>
          <a:xfrm flipH="1">
            <a:off x="3782113" y="45382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5826598" y="45367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6" name="Shape 546"/>
          <p:cNvSpPr/>
          <p:nvPr/>
        </p:nvSpPr>
        <p:spPr>
          <a:xfrm>
            <a:off x="6685375" y="5427521"/>
            <a:ext cx="2591002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8135577" y="3616149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8691208" y="3572448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9" name="Shape 549"/>
          <p:cNvSpPr/>
          <p:nvPr/>
        </p:nvSpPr>
        <p:spPr>
          <a:xfrm>
            <a:off x="9238364" y="3562316"/>
            <a:ext cx="406400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9895073" y="356231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1" name="Shape 551"/>
          <p:cNvSpPr/>
          <p:nvPr/>
        </p:nvSpPr>
        <p:spPr>
          <a:xfrm>
            <a:off x="9145803" y="403462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9844975" y="4003137"/>
            <a:ext cx="625509" cy="62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3" name="Shape 553"/>
          <p:cNvSpPr/>
          <p:nvPr/>
        </p:nvSpPr>
        <p:spPr>
          <a:xfrm>
            <a:off x="8046573" y="2717676"/>
            <a:ext cx="2565601" cy="2203346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4" name="Shape 554"/>
          <p:cNvSpPr/>
          <p:nvPr/>
        </p:nvSpPr>
        <p:spPr>
          <a:xfrm>
            <a:off x="7007519" y="3635621"/>
            <a:ext cx="838072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59" y="14256"/>
                </a:moveTo>
                <a:lnTo>
                  <a:pt x="10359" y="21600"/>
                </a:lnTo>
                <a:lnTo>
                  <a:pt x="0" y="10800"/>
                </a:lnTo>
                <a:lnTo>
                  <a:pt x="10359" y="0"/>
                </a:lnTo>
                <a:lnTo>
                  <a:pt x="1035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5" name="Shape 555"/>
          <p:cNvSpPr/>
          <p:nvPr/>
        </p:nvSpPr>
        <p:spPr>
          <a:xfrm>
            <a:off x="10665475" y="3579292"/>
            <a:ext cx="129082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Attribute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Color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Shape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Size</a:t>
            </a:r>
          </a:p>
        </p:txBody>
      </p:sp>
      <p:sp>
        <p:nvSpPr>
          <p:cNvPr id="556" name="Shape 556"/>
          <p:cNvSpPr/>
          <p:nvPr/>
        </p:nvSpPr>
        <p:spPr>
          <a:xfrm>
            <a:off x="8144052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7" name="Shape 557"/>
          <p:cNvSpPr/>
          <p:nvPr/>
        </p:nvSpPr>
        <p:spPr>
          <a:xfrm>
            <a:off x="8691208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8" name="Shape 558"/>
          <p:cNvSpPr/>
          <p:nvPr/>
        </p:nvSpPr>
        <p:spPr>
          <a:xfrm>
            <a:off x="9238364" y="3032205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9" name="Shape 559"/>
          <p:cNvSpPr/>
          <p:nvPr/>
        </p:nvSpPr>
        <p:spPr>
          <a:xfrm>
            <a:off x="9785519" y="2942914"/>
            <a:ext cx="625510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0" name="Shape 560"/>
          <p:cNvSpPr/>
          <p:nvPr/>
        </p:nvSpPr>
        <p:spPr>
          <a:xfrm>
            <a:off x="8144052" y="4112691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1" name="Shape 561"/>
          <p:cNvSpPr/>
          <p:nvPr/>
        </p:nvSpPr>
        <p:spPr>
          <a:xfrm>
            <a:off x="8691208" y="4123918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2" name="Shape 562"/>
          <p:cNvSpPr/>
          <p:nvPr/>
        </p:nvSpPr>
        <p:spPr>
          <a:xfrm>
            <a:off x="2581709" y="6341159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3" name="Shape 563"/>
          <p:cNvSpPr/>
          <p:nvPr/>
        </p:nvSpPr>
        <p:spPr>
          <a:xfrm>
            <a:off x="3137340" y="6348258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4" name="Shape 564"/>
          <p:cNvSpPr/>
          <p:nvPr/>
        </p:nvSpPr>
        <p:spPr>
          <a:xfrm>
            <a:off x="3684496" y="6338125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4341205" y="6338125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6" name="Shape 566"/>
          <p:cNvSpPr/>
          <p:nvPr/>
        </p:nvSpPr>
        <p:spPr>
          <a:xfrm>
            <a:off x="7819411" y="595680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8518583" y="5925318"/>
            <a:ext cx="625509" cy="62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8" name="Shape 568"/>
          <p:cNvSpPr/>
          <p:nvPr/>
        </p:nvSpPr>
        <p:spPr>
          <a:xfrm>
            <a:off x="2590184" y="569371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9" name="Shape 569"/>
          <p:cNvSpPr/>
          <p:nvPr/>
        </p:nvSpPr>
        <p:spPr>
          <a:xfrm>
            <a:off x="3137340" y="569371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3684496" y="569371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4231652" y="5604424"/>
            <a:ext cx="625509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2" name="Shape 572"/>
          <p:cNvSpPr/>
          <p:nvPr/>
        </p:nvSpPr>
        <p:spPr>
          <a:xfrm>
            <a:off x="6817660" y="6034872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3" name="Shape 573"/>
          <p:cNvSpPr/>
          <p:nvPr/>
        </p:nvSpPr>
        <p:spPr>
          <a:xfrm>
            <a:off x="7364816" y="6046098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576" name="Shape 5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sp>
        <p:nvSpPr>
          <p:cNvPr id="577" name="Shape 577"/>
          <p:cNvSpPr/>
          <p:nvPr/>
        </p:nvSpPr>
        <p:spPr>
          <a:xfrm>
            <a:off x="4540676" y="3293111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size</a:t>
            </a:r>
          </a:p>
        </p:txBody>
      </p:sp>
      <p:sp>
        <p:nvSpPr>
          <p:cNvPr id="578" name="Shape 578"/>
          <p:cNvSpPr/>
          <p:nvPr/>
        </p:nvSpPr>
        <p:spPr>
          <a:xfrm>
            <a:off x="2489093" y="5427521"/>
            <a:ext cx="2460684" cy="20712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9" name="Shape 579"/>
          <p:cNvSpPr/>
          <p:nvPr/>
        </p:nvSpPr>
        <p:spPr>
          <a:xfrm flipH="1">
            <a:off x="3782113" y="45382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5826598" y="45367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6685375" y="5427521"/>
            <a:ext cx="2591002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8135577" y="3616149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8691208" y="3572448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4" name="Shape 584"/>
          <p:cNvSpPr/>
          <p:nvPr/>
        </p:nvSpPr>
        <p:spPr>
          <a:xfrm>
            <a:off x="9238364" y="3562316"/>
            <a:ext cx="406400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9895073" y="356231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6" name="Shape 586"/>
          <p:cNvSpPr/>
          <p:nvPr/>
        </p:nvSpPr>
        <p:spPr>
          <a:xfrm>
            <a:off x="9145803" y="403462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9844975" y="4003137"/>
            <a:ext cx="625509" cy="62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8" name="Shape 588"/>
          <p:cNvSpPr/>
          <p:nvPr/>
        </p:nvSpPr>
        <p:spPr>
          <a:xfrm>
            <a:off x="8046573" y="2717676"/>
            <a:ext cx="2565601" cy="2203346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7007519" y="3635621"/>
            <a:ext cx="838072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59" y="14256"/>
                </a:moveTo>
                <a:lnTo>
                  <a:pt x="10359" y="21600"/>
                </a:lnTo>
                <a:lnTo>
                  <a:pt x="0" y="10800"/>
                </a:lnTo>
                <a:lnTo>
                  <a:pt x="10359" y="0"/>
                </a:lnTo>
                <a:lnTo>
                  <a:pt x="1035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0" name="Shape 590"/>
          <p:cNvSpPr/>
          <p:nvPr/>
        </p:nvSpPr>
        <p:spPr>
          <a:xfrm>
            <a:off x="10665475" y="3579292"/>
            <a:ext cx="129082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Attribute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Color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Shape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Size</a:t>
            </a:r>
          </a:p>
        </p:txBody>
      </p:sp>
      <p:sp>
        <p:nvSpPr>
          <p:cNvPr id="591" name="Shape 591"/>
          <p:cNvSpPr/>
          <p:nvPr/>
        </p:nvSpPr>
        <p:spPr>
          <a:xfrm>
            <a:off x="8144052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2" name="Shape 592"/>
          <p:cNvSpPr/>
          <p:nvPr/>
        </p:nvSpPr>
        <p:spPr>
          <a:xfrm>
            <a:off x="8691208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3" name="Shape 593"/>
          <p:cNvSpPr/>
          <p:nvPr/>
        </p:nvSpPr>
        <p:spPr>
          <a:xfrm>
            <a:off x="9238364" y="3032205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4" name="Shape 594"/>
          <p:cNvSpPr/>
          <p:nvPr/>
        </p:nvSpPr>
        <p:spPr>
          <a:xfrm>
            <a:off x="9785519" y="2942914"/>
            <a:ext cx="625510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5" name="Shape 595"/>
          <p:cNvSpPr/>
          <p:nvPr/>
        </p:nvSpPr>
        <p:spPr>
          <a:xfrm>
            <a:off x="8144052" y="4112691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6" name="Shape 596"/>
          <p:cNvSpPr/>
          <p:nvPr/>
        </p:nvSpPr>
        <p:spPr>
          <a:xfrm>
            <a:off x="8691208" y="4123918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7" name="Shape 597"/>
          <p:cNvSpPr/>
          <p:nvPr/>
        </p:nvSpPr>
        <p:spPr>
          <a:xfrm>
            <a:off x="6966512" y="595680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8" name="Shape 598"/>
          <p:cNvSpPr/>
          <p:nvPr/>
        </p:nvSpPr>
        <p:spPr>
          <a:xfrm>
            <a:off x="7665684" y="5925318"/>
            <a:ext cx="625509" cy="62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8418634" y="5956808"/>
            <a:ext cx="625509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0" name="Shape 600"/>
          <p:cNvSpPr/>
          <p:nvPr/>
        </p:nvSpPr>
        <p:spPr>
          <a:xfrm>
            <a:off x="2636486" y="629803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1" name="Shape 601"/>
          <p:cNvSpPr/>
          <p:nvPr/>
        </p:nvSpPr>
        <p:spPr>
          <a:xfrm>
            <a:off x="3192117" y="629803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2" name="Shape 602"/>
          <p:cNvSpPr/>
          <p:nvPr/>
        </p:nvSpPr>
        <p:spPr>
          <a:xfrm>
            <a:off x="3740228" y="6298034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3" name="Shape 603"/>
          <p:cNvSpPr/>
          <p:nvPr/>
        </p:nvSpPr>
        <p:spPr>
          <a:xfrm>
            <a:off x="4356054" y="5714090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4" name="Shape 604"/>
          <p:cNvSpPr/>
          <p:nvPr/>
        </p:nvSpPr>
        <p:spPr>
          <a:xfrm>
            <a:off x="2644962" y="5714090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3192117" y="5714090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6" name="Shape 606"/>
          <p:cNvSpPr/>
          <p:nvPr/>
        </p:nvSpPr>
        <p:spPr>
          <a:xfrm>
            <a:off x="3739273" y="5714090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2636486" y="6881979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4356054" y="6259946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</a:t>
            </a:r>
          </a:p>
        </p:txBody>
      </p:sp>
      <p:pic>
        <p:nvPicPr>
          <p:cNvPr id="196" name="스크린샷 2019-12-31 오후 8.01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1843" y="1927505"/>
            <a:ext cx="9341114" cy="749587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4668504" y="7681286"/>
            <a:ext cx="1553372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3292721" y="7419165"/>
            <a:ext cx="1270001" cy="968742"/>
          </a:xfrm>
          <a:prstGeom prst="rightArrow">
            <a:avLst>
              <a:gd name="adj1" fmla="val 32000"/>
              <a:gd name="adj2" fmla="val 5901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4388279" y="8859599"/>
            <a:ext cx="422824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https://python.org</a:t>
            </a:r>
          </a:p>
        </p:txBody>
      </p:sp>
      <p:sp>
        <p:nvSpPr>
          <p:cNvPr id="200" name="Shape 200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11" name="Shape 6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pic>
        <p:nvPicPr>
          <p:cNvPr id="61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2006" t="17181" r="8620" b="16874"/>
          <a:stretch>
            <a:fillRect/>
          </a:stretch>
        </p:blipFill>
        <p:spPr>
          <a:xfrm>
            <a:off x="3595885" y="2882900"/>
            <a:ext cx="5813116" cy="3108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0700" y="7121059"/>
            <a:ext cx="6883400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Shape 614"/>
          <p:cNvSpPr/>
          <p:nvPr/>
        </p:nvSpPr>
        <p:spPr>
          <a:xfrm>
            <a:off x="4310572" y="7704566"/>
            <a:ext cx="554355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테스트 샘플의 엔트로피가 0에 가까울수록 분류가 잘 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17" name="Shape 6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pic>
        <p:nvPicPr>
          <p:cNvPr id="6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959" y="3479712"/>
            <a:ext cx="68834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250" y="4851617"/>
            <a:ext cx="9766300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/>
          <p:nvPr/>
        </p:nvSpPr>
        <p:spPr>
          <a:xfrm>
            <a:off x="5477671" y="6166506"/>
            <a:ext cx="60520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어떤 Attribute를 선택했을 때 엔트로피 얼마나 줄어드는지?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23" name="Shape 6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pic>
        <p:nvPicPr>
          <p:cNvPr id="624" name="code.png"/>
          <p:cNvPicPr>
            <a:picLocks noChangeAspect="1"/>
          </p:cNvPicPr>
          <p:nvPr/>
        </p:nvPicPr>
        <p:blipFill>
          <a:blip r:embed="rId2">
            <a:extLst/>
          </a:blip>
          <a:srcRect l="6454" t="12835" r="6454" b="12835"/>
          <a:stretch>
            <a:fillRect/>
          </a:stretch>
        </p:blipFill>
        <p:spPr>
          <a:xfrm>
            <a:off x="2307629" y="2791177"/>
            <a:ext cx="8389469" cy="5112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스크린샷 2020-01-01 오전 4.3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307" y="2075356"/>
            <a:ext cx="9052186" cy="7285423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Shape 627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28" name="Shape 6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sp>
        <p:nvSpPr>
          <p:cNvPr id="629" name="Shape 629"/>
          <p:cNvSpPr/>
          <p:nvPr/>
        </p:nvSpPr>
        <p:spPr>
          <a:xfrm>
            <a:off x="4917464" y="8762736"/>
            <a:ext cx="55643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Input the Attributes and Make Entropy smaller!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32" name="Shape 6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pic>
        <p:nvPicPr>
          <p:cNvPr id="633" name="스크린샷 2020-01-01 오전 4.33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307" y="2075356"/>
            <a:ext cx="9052186" cy="7285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36" name="Shape 6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deep decision tree?</a:t>
            </a:r>
          </a:p>
        </p:txBody>
      </p:sp>
      <p:pic>
        <p:nvPicPr>
          <p:cNvPr id="6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584" y="2791177"/>
            <a:ext cx="9547632" cy="6809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40" name="Shape 6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deep decision tree?</a:t>
            </a:r>
          </a:p>
        </p:txBody>
      </p:sp>
      <p:pic>
        <p:nvPicPr>
          <p:cNvPr id="641" name="스크린샷 2020-01-01 오전 4.5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877" y="1072183"/>
            <a:ext cx="7366182" cy="3845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813325" y="4843625"/>
            <a:ext cx="6519030" cy="4889272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1447291" y="8162546"/>
            <a:ext cx="415347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5"/>
                </a:solidFill>
              </a:defRPr>
            </a:lvl1pPr>
          </a:lstStyle>
          <a:p>
            <a:pPr/>
            <a:r>
              <a:t>Overfitting Problem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46" name="Shape 6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cross validating</a:t>
            </a:r>
          </a:p>
        </p:txBody>
      </p:sp>
      <p:pic>
        <p:nvPicPr>
          <p:cNvPr id="6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57" y="2882900"/>
            <a:ext cx="12544033" cy="6188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50" name="Shape 6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random forest</a:t>
            </a:r>
          </a:p>
        </p:txBody>
      </p:sp>
      <p:pic>
        <p:nvPicPr>
          <p:cNvPr id="6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6753" y="2791177"/>
            <a:ext cx="9311294" cy="6195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54" name="Shape 6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random forest - xbox360 kinect</a:t>
            </a:r>
          </a:p>
        </p:txBody>
      </p:sp>
      <p:pic>
        <p:nvPicPr>
          <p:cNvPr id="6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4096" y="2791177"/>
            <a:ext cx="6985001" cy="537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177" y="4241839"/>
            <a:ext cx="4547439" cy="2470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</a:t>
            </a:r>
          </a:p>
        </p:txBody>
      </p:sp>
      <p:pic>
        <p:nvPicPr>
          <p:cNvPr id="203" name="스크린샷 2019-12-31 오후 8.20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45813"/>
            <a:ext cx="13004801" cy="513405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167730" y="6044255"/>
            <a:ext cx="2733075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3151458" y="5978675"/>
            <a:ext cx="1241890" cy="57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21" y="14256"/>
                </a:moveTo>
                <a:lnTo>
                  <a:pt x="7821" y="21600"/>
                </a:lnTo>
                <a:lnTo>
                  <a:pt x="0" y="10800"/>
                </a:lnTo>
                <a:lnTo>
                  <a:pt x="7821" y="0"/>
                </a:lnTo>
                <a:lnTo>
                  <a:pt x="782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59" name="Shape 6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only discrete data are used?</a:t>
            </a:r>
          </a:p>
        </p:txBody>
      </p:sp>
      <p:pic>
        <p:nvPicPr>
          <p:cNvPr id="6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7126" y="2882900"/>
            <a:ext cx="9130548" cy="5586261"/>
          </a:xfrm>
          <a:prstGeom prst="rect">
            <a:avLst/>
          </a:prstGeom>
          <a:ln w="762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63" name="Shape 6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64" name="스크린샷 2020-01-01 오전 5.18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8279" y="1612753"/>
            <a:ext cx="8628242" cy="6923820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1485773" y="8642713"/>
            <a:ext cx="1003325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https://waikato.github.io/weka-wiki/downloading_weka/</a:t>
            </a:r>
          </a:p>
        </p:txBody>
      </p:sp>
      <p:sp>
        <p:nvSpPr>
          <p:cNvPr id="666" name="Shape 666"/>
          <p:cNvSpPr/>
          <p:nvPr/>
        </p:nvSpPr>
        <p:spPr>
          <a:xfrm>
            <a:off x="5134856" y="3570996"/>
            <a:ext cx="4432503" cy="6858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69" name="Shape 6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70" name="1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7269" y="3164648"/>
            <a:ext cx="6390262" cy="4508199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hape 671"/>
          <p:cNvSpPr/>
          <p:nvPr/>
        </p:nvSpPr>
        <p:spPr>
          <a:xfrm>
            <a:off x="7998867" y="4217520"/>
            <a:ext cx="1548554" cy="6858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74" name="Shape 6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75" name="2 (1).png"/>
          <p:cNvPicPr>
            <a:picLocks noChangeAspect="1"/>
          </p:cNvPicPr>
          <p:nvPr/>
        </p:nvPicPr>
        <p:blipFill>
          <a:blip r:embed="rId2">
            <a:extLst/>
          </a:blip>
          <a:srcRect l="26609" t="12610" r="14372" b="16357"/>
          <a:stretch>
            <a:fillRect/>
          </a:stretch>
        </p:blipFill>
        <p:spPr>
          <a:xfrm>
            <a:off x="1847849" y="2246111"/>
            <a:ext cx="9309198" cy="7002721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Shape 676"/>
          <p:cNvSpPr/>
          <p:nvPr/>
        </p:nvSpPr>
        <p:spPr>
          <a:xfrm>
            <a:off x="1870572" y="2848327"/>
            <a:ext cx="1316715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7" name="Shape 677"/>
          <p:cNvSpPr/>
          <p:nvPr/>
        </p:nvSpPr>
        <p:spPr>
          <a:xfrm>
            <a:off x="3990675" y="7348055"/>
            <a:ext cx="1889808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8" name="Shape 678"/>
          <p:cNvSpPr/>
          <p:nvPr/>
        </p:nvSpPr>
        <p:spPr>
          <a:xfrm>
            <a:off x="3292925" y="6261273"/>
            <a:ext cx="708608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9" name="Shape 679"/>
          <p:cNvSpPr/>
          <p:nvPr/>
        </p:nvSpPr>
        <p:spPr>
          <a:xfrm>
            <a:off x="8987718" y="8040633"/>
            <a:ext cx="543451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82" name="Shape 6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83" name="8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1866" y="2665041"/>
            <a:ext cx="8525167" cy="60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hape 684"/>
          <p:cNvSpPr/>
          <p:nvPr/>
        </p:nvSpPr>
        <p:spPr>
          <a:xfrm>
            <a:off x="2237761" y="4500893"/>
            <a:ext cx="4227592" cy="1574680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5" name="Shape 685"/>
          <p:cNvSpPr/>
          <p:nvPr/>
        </p:nvSpPr>
        <p:spPr>
          <a:xfrm>
            <a:off x="10067610" y="6090656"/>
            <a:ext cx="699429" cy="24418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88" name="Shape 6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89" name="9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235" y="2791177"/>
            <a:ext cx="10710330" cy="644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92" name="Shape 6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93" name="3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8708" y="2303073"/>
            <a:ext cx="9627384" cy="725229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Shape 694"/>
          <p:cNvSpPr/>
          <p:nvPr/>
        </p:nvSpPr>
        <p:spPr>
          <a:xfrm>
            <a:off x="2443479" y="2571084"/>
            <a:ext cx="717179" cy="31609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5" name="Shape 695"/>
          <p:cNvSpPr/>
          <p:nvPr/>
        </p:nvSpPr>
        <p:spPr>
          <a:xfrm>
            <a:off x="1851798" y="3140779"/>
            <a:ext cx="717179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696" name="4 (1).png"/>
          <p:cNvPicPr>
            <a:picLocks noChangeAspect="1"/>
          </p:cNvPicPr>
          <p:nvPr/>
        </p:nvPicPr>
        <p:blipFill>
          <a:blip r:embed="rId3">
            <a:extLst/>
          </a:blip>
          <a:srcRect l="1861" t="11699" r="63377" b="16181"/>
          <a:stretch>
            <a:fillRect/>
          </a:stretch>
        </p:blipFill>
        <p:spPr>
          <a:xfrm>
            <a:off x="2640864" y="3197667"/>
            <a:ext cx="3878820" cy="6062115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Shape 697"/>
          <p:cNvSpPr/>
          <p:nvPr/>
        </p:nvSpPr>
        <p:spPr>
          <a:xfrm>
            <a:off x="3332632" y="5539730"/>
            <a:ext cx="717179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700" name="Shape 7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01" name="5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50" y="2354583"/>
            <a:ext cx="10179900" cy="7172339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Shape 702"/>
          <p:cNvSpPr/>
          <p:nvPr/>
        </p:nvSpPr>
        <p:spPr>
          <a:xfrm>
            <a:off x="1437013" y="5607698"/>
            <a:ext cx="1153504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3" name="Shape 703"/>
          <p:cNvSpPr/>
          <p:nvPr/>
        </p:nvSpPr>
        <p:spPr>
          <a:xfrm>
            <a:off x="3851526" y="6154853"/>
            <a:ext cx="3831083" cy="2417483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706" name="Shape 7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07" name="6 (1).png"/>
          <p:cNvPicPr>
            <a:picLocks noChangeAspect="1"/>
          </p:cNvPicPr>
          <p:nvPr/>
        </p:nvPicPr>
        <p:blipFill>
          <a:blip r:embed="rId2">
            <a:extLst/>
          </a:blip>
          <a:srcRect l="0" t="0" r="54505" b="0"/>
          <a:stretch>
            <a:fillRect/>
          </a:stretch>
        </p:blipFill>
        <p:spPr>
          <a:xfrm>
            <a:off x="492710" y="2882900"/>
            <a:ext cx="4198832" cy="6502649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Shape 708"/>
          <p:cNvSpPr/>
          <p:nvPr/>
        </p:nvSpPr>
        <p:spPr>
          <a:xfrm>
            <a:off x="534457" y="6327764"/>
            <a:ext cx="1153504" cy="31609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9" name="Shape 709"/>
          <p:cNvSpPr/>
          <p:nvPr/>
        </p:nvSpPr>
        <p:spPr>
          <a:xfrm>
            <a:off x="1486207" y="7964212"/>
            <a:ext cx="1153503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710" name="7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2916" y="3242636"/>
            <a:ext cx="7687590" cy="578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13" name="Shape 7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defect of supervised learning</a:t>
            </a:r>
          </a:p>
        </p:txBody>
      </p:sp>
      <p:pic>
        <p:nvPicPr>
          <p:cNvPr id="71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8464" y="2795270"/>
            <a:ext cx="9007872" cy="6017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</a:t>
            </a:r>
          </a:p>
        </p:txBody>
      </p:sp>
      <p:pic>
        <p:nvPicPr>
          <p:cNvPr id="209" name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695" y="2791177"/>
            <a:ext cx="9751410" cy="600538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4238709" y="8186545"/>
            <a:ext cx="2733074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7143821" y="8173845"/>
            <a:ext cx="1241890" cy="575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21" y="14256"/>
                </a:moveTo>
                <a:lnTo>
                  <a:pt x="7821" y="21600"/>
                </a:lnTo>
                <a:lnTo>
                  <a:pt x="0" y="10800"/>
                </a:lnTo>
                <a:lnTo>
                  <a:pt x="7821" y="0"/>
                </a:lnTo>
                <a:lnTo>
                  <a:pt x="782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4238709" y="4654550"/>
            <a:ext cx="5697148" cy="1625892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17" name="Shape 7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defect of supervised learning</a:t>
            </a:r>
          </a:p>
        </p:txBody>
      </p:sp>
      <p:pic>
        <p:nvPicPr>
          <p:cNvPr id="7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1050" y="2009553"/>
            <a:ext cx="3974044" cy="727746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Shape 719"/>
          <p:cNvSpPr/>
          <p:nvPr/>
        </p:nvSpPr>
        <p:spPr>
          <a:xfrm>
            <a:off x="898382" y="5537200"/>
            <a:ext cx="65506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AI의 머신러닝, 알고보니 中·인도의 값싼 노동력 덕분</a:t>
            </a:r>
          </a:p>
        </p:txBody>
      </p:sp>
      <p:sp>
        <p:nvSpPr>
          <p:cNvPr id="720" name="Shape 720"/>
          <p:cNvSpPr/>
          <p:nvPr/>
        </p:nvSpPr>
        <p:spPr>
          <a:xfrm>
            <a:off x="6215395" y="9347200"/>
            <a:ext cx="596924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/>
            </a:lvl1pPr>
          </a:lstStyle>
          <a:p>
            <a:pPr/>
            <a:r>
              <a:t>https://biz.chosun.com/site/data/html_dir/2019/12/19/2019121900144.html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23" name="Shape 7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about k-mean clustering?</a:t>
            </a:r>
          </a:p>
        </p:txBody>
      </p:sp>
      <p:pic>
        <p:nvPicPr>
          <p:cNvPr id="7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" y="2520950"/>
            <a:ext cx="12915900" cy="656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27" name="Shape 7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k-mean clustering?</a:t>
            </a:r>
          </a:p>
        </p:txBody>
      </p:sp>
      <p:pic>
        <p:nvPicPr>
          <p:cNvPr id="72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9483" t="0" r="50250" b="0"/>
          <a:stretch>
            <a:fillRect/>
          </a:stretch>
        </p:blipFill>
        <p:spPr>
          <a:xfrm>
            <a:off x="1580521" y="2520950"/>
            <a:ext cx="5200712" cy="656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Shape 729"/>
          <p:cNvSpPr/>
          <p:nvPr/>
        </p:nvSpPr>
        <p:spPr>
          <a:xfrm>
            <a:off x="7920797" y="5492749"/>
            <a:ext cx="361721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무작위 K개의 점을 지정</a:t>
            </a:r>
          </a:p>
        </p:txBody>
      </p:sp>
      <p:sp>
        <p:nvSpPr>
          <p:cNvPr id="730" name="Shape 730"/>
          <p:cNvSpPr/>
          <p:nvPr/>
        </p:nvSpPr>
        <p:spPr>
          <a:xfrm>
            <a:off x="4855914" y="6996152"/>
            <a:ext cx="254001" cy="254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1" name="Shape 731"/>
          <p:cNvSpPr/>
          <p:nvPr/>
        </p:nvSpPr>
        <p:spPr>
          <a:xfrm>
            <a:off x="4855914" y="4244309"/>
            <a:ext cx="254001" cy="254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2" name="Shape 732"/>
          <p:cNvSpPr/>
          <p:nvPr/>
        </p:nvSpPr>
        <p:spPr>
          <a:xfrm>
            <a:off x="4982914" y="5458091"/>
            <a:ext cx="254001" cy="254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35" name="Shape 7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k-mean clustering?</a:t>
            </a:r>
          </a:p>
        </p:txBody>
      </p:sp>
      <p:pic>
        <p:nvPicPr>
          <p:cNvPr id="73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9483" t="0" r="50250" b="0"/>
          <a:stretch>
            <a:fillRect/>
          </a:stretch>
        </p:blipFill>
        <p:spPr>
          <a:xfrm>
            <a:off x="1580521" y="2520950"/>
            <a:ext cx="5200712" cy="656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Shape 737"/>
          <p:cNvSpPr/>
          <p:nvPr/>
        </p:nvSpPr>
        <p:spPr>
          <a:xfrm>
            <a:off x="7578448" y="4861191"/>
            <a:ext cx="413728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모든 데이터를 K개의 점 중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제일 가까운 점과 연결</a:t>
            </a:r>
          </a:p>
        </p:txBody>
      </p:sp>
      <p:sp>
        <p:nvSpPr>
          <p:cNvPr id="738" name="Shape 738"/>
          <p:cNvSpPr/>
          <p:nvPr/>
        </p:nvSpPr>
        <p:spPr>
          <a:xfrm>
            <a:off x="4855914" y="6996152"/>
            <a:ext cx="254001" cy="254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9" name="Shape 739"/>
          <p:cNvSpPr/>
          <p:nvPr/>
        </p:nvSpPr>
        <p:spPr>
          <a:xfrm>
            <a:off x="4855914" y="4244309"/>
            <a:ext cx="254001" cy="254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0" name="Shape 740"/>
          <p:cNvSpPr/>
          <p:nvPr/>
        </p:nvSpPr>
        <p:spPr>
          <a:xfrm>
            <a:off x="4982914" y="5458091"/>
            <a:ext cx="254001" cy="254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1" name="Shape 741"/>
          <p:cNvSpPr/>
          <p:nvPr/>
        </p:nvSpPr>
        <p:spPr>
          <a:xfrm flipV="1">
            <a:off x="5079843" y="3366137"/>
            <a:ext cx="538072" cy="801138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2" name="Shape 742"/>
          <p:cNvSpPr/>
          <p:nvPr/>
        </p:nvSpPr>
        <p:spPr>
          <a:xfrm flipV="1">
            <a:off x="5012985" y="3424416"/>
            <a:ext cx="1" cy="684580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3" name="Shape 743"/>
          <p:cNvSpPr/>
          <p:nvPr/>
        </p:nvSpPr>
        <p:spPr>
          <a:xfrm flipH="1" flipV="1">
            <a:off x="3288652" y="3911819"/>
            <a:ext cx="1481504" cy="432694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4" name="Shape 744"/>
          <p:cNvSpPr/>
          <p:nvPr/>
        </p:nvSpPr>
        <p:spPr>
          <a:xfrm flipH="1" flipV="1">
            <a:off x="5093519" y="4568263"/>
            <a:ext cx="299133" cy="299132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5" name="Shape 745"/>
          <p:cNvSpPr/>
          <p:nvPr/>
        </p:nvSpPr>
        <p:spPr>
          <a:xfrm flipV="1">
            <a:off x="5008652" y="4612652"/>
            <a:ext cx="1" cy="356344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6" name="Shape 746"/>
          <p:cNvSpPr/>
          <p:nvPr/>
        </p:nvSpPr>
        <p:spPr>
          <a:xfrm flipV="1">
            <a:off x="4385471" y="4575558"/>
            <a:ext cx="545837" cy="545838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7" name="Shape 747"/>
          <p:cNvSpPr/>
          <p:nvPr/>
        </p:nvSpPr>
        <p:spPr>
          <a:xfrm flipV="1">
            <a:off x="3907928" y="4458567"/>
            <a:ext cx="869511" cy="664514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8" name="Shape 748"/>
          <p:cNvSpPr/>
          <p:nvPr/>
        </p:nvSpPr>
        <p:spPr>
          <a:xfrm flipH="1" flipV="1">
            <a:off x="4910968" y="5014970"/>
            <a:ext cx="204037" cy="397147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9" name="Shape 749"/>
          <p:cNvSpPr/>
          <p:nvPr/>
        </p:nvSpPr>
        <p:spPr>
          <a:xfrm flipV="1">
            <a:off x="5224307" y="5013050"/>
            <a:ext cx="231448" cy="445518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0" name="Shape 750"/>
          <p:cNvSpPr/>
          <p:nvPr/>
        </p:nvSpPr>
        <p:spPr>
          <a:xfrm flipV="1">
            <a:off x="5299286" y="4804649"/>
            <a:ext cx="705940" cy="705940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1" name="Shape 751"/>
          <p:cNvSpPr/>
          <p:nvPr/>
        </p:nvSpPr>
        <p:spPr>
          <a:xfrm flipH="1">
            <a:off x="4993357" y="5747230"/>
            <a:ext cx="143786" cy="599549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2" name="Shape 752"/>
          <p:cNvSpPr/>
          <p:nvPr/>
        </p:nvSpPr>
        <p:spPr>
          <a:xfrm>
            <a:off x="5243705" y="5649249"/>
            <a:ext cx="374555" cy="527366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3" name="Shape 753"/>
          <p:cNvSpPr/>
          <p:nvPr/>
        </p:nvSpPr>
        <p:spPr>
          <a:xfrm>
            <a:off x="5282169" y="5588637"/>
            <a:ext cx="797137" cy="325928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4" name="Shape 754"/>
          <p:cNvSpPr/>
          <p:nvPr/>
        </p:nvSpPr>
        <p:spPr>
          <a:xfrm flipH="1" flipV="1">
            <a:off x="4238605" y="5233676"/>
            <a:ext cx="657343" cy="206423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5" name="Shape 755"/>
          <p:cNvSpPr/>
          <p:nvPr/>
        </p:nvSpPr>
        <p:spPr>
          <a:xfrm flipH="1" flipV="1">
            <a:off x="2969390" y="5443914"/>
            <a:ext cx="1889123" cy="149012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6" name="Shape 756"/>
          <p:cNvSpPr/>
          <p:nvPr/>
        </p:nvSpPr>
        <p:spPr>
          <a:xfrm flipH="1">
            <a:off x="2574641" y="5749589"/>
            <a:ext cx="2313077" cy="1325722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7" name="Shape 757"/>
          <p:cNvSpPr/>
          <p:nvPr/>
        </p:nvSpPr>
        <p:spPr>
          <a:xfrm flipH="1">
            <a:off x="3125108" y="5659374"/>
            <a:ext cx="1680770" cy="369602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8" name="Shape 758"/>
          <p:cNvSpPr/>
          <p:nvPr/>
        </p:nvSpPr>
        <p:spPr>
          <a:xfrm flipH="1">
            <a:off x="4541115" y="5788171"/>
            <a:ext cx="429194" cy="527732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9" name="Shape 759"/>
          <p:cNvSpPr/>
          <p:nvPr/>
        </p:nvSpPr>
        <p:spPr>
          <a:xfrm flipH="1">
            <a:off x="4987810" y="6417939"/>
            <a:ext cx="20560" cy="531447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0" name="Shape 760"/>
          <p:cNvSpPr/>
          <p:nvPr/>
        </p:nvSpPr>
        <p:spPr>
          <a:xfrm flipH="1">
            <a:off x="5073359" y="6301409"/>
            <a:ext cx="368707" cy="638715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1" name="Shape 761"/>
          <p:cNvSpPr/>
          <p:nvPr/>
        </p:nvSpPr>
        <p:spPr>
          <a:xfrm flipH="1">
            <a:off x="5140938" y="6810454"/>
            <a:ext cx="597953" cy="21333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2" name="Shape 762"/>
          <p:cNvSpPr/>
          <p:nvPr/>
        </p:nvSpPr>
        <p:spPr>
          <a:xfrm flipH="1" flipV="1">
            <a:off x="5148366" y="7114054"/>
            <a:ext cx="307551" cy="228229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3" name="Shape 763"/>
          <p:cNvSpPr/>
          <p:nvPr/>
        </p:nvSpPr>
        <p:spPr>
          <a:xfrm flipH="1" flipV="1">
            <a:off x="5056780" y="7317713"/>
            <a:ext cx="254678" cy="406247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4" name="Shape 764"/>
          <p:cNvSpPr/>
          <p:nvPr/>
        </p:nvSpPr>
        <p:spPr>
          <a:xfrm flipV="1">
            <a:off x="4304229" y="7258776"/>
            <a:ext cx="543283" cy="594407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5" name="Shape 765"/>
          <p:cNvSpPr/>
          <p:nvPr/>
        </p:nvSpPr>
        <p:spPr>
          <a:xfrm flipV="1">
            <a:off x="2503184" y="7158328"/>
            <a:ext cx="2247229" cy="437404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6" name="Shape 766"/>
          <p:cNvSpPr/>
          <p:nvPr/>
        </p:nvSpPr>
        <p:spPr>
          <a:xfrm>
            <a:off x="4241360" y="6570472"/>
            <a:ext cx="528999" cy="434444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7" name="Shape 767"/>
          <p:cNvSpPr/>
          <p:nvPr/>
        </p:nvSpPr>
        <p:spPr>
          <a:xfrm>
            <a:off x="3534189" y="6876160"/>
            <a:ext cx="1211344" cy="19265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70" name="Shape 7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k-mean clustering?</a:t>
            </a:r>
          </a:p>
        </p:txBody>
      </p:sp>
      <p:pic>
        <p:nvPicPr>
          <p:cNvPr id="771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9483" t="0" r="50250" b="0"/>
          <a:stretch>
            <a:fillRect/>
          </a:stretch>
        </p:blipFill>
        <p:spPr>
          <a:xfrm>
            <a:off x="1580521" y="2520950"/>
            <a:ext cx="5200712" cy="656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Shape 772"/>
          <p:cNvSpPr/>
          <p:nvPr/>
        </p:nvSpPr>
        <p:spPr>
          <a:xfrm>
            <a:off x="7458943" y="5080000"/>
            <a:ext cx="520446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연결된 점들의 평균 좌표를 구해서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그 좌표로 이동</a:t>
            </a:r>
          </a:p>
        </p:txBody>
      </p:sp>
      <p:sp>
        <p:nvSpPr>
          <p:cNvPr id="773" name="Shape 773"/>
          <p:cNvSpPr/>
          <p:nvPr/>
        </p:nvSpPr>
        <p:spPr>
          <a:xfrm>
            <a:off x="4668122" y="7081512"/>
            <a:ext cx="254001" cy="254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74" name="Shape 774"/>
          <p:cNvSpPr/>
          <p:nvPr/>
        </p:nvSpPr>
        <p:spPr>
          <a:xfrm>
            <a:off x="4668122" y="4544056"/>
            <a:ext cx="254001" cy="254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75" name="Shape 775"/>
          <p:cNvSpPr/>
          <p:nvPr/>
        </p:nvSpPr>
        <p:spPr>
          <a:xfrm>
            <a:off x="4053846" y="5830548"/>
            <a:ext cx="254001" cy="254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78" name="Shape 7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k-mean clustering?</a:t>
            </a:r>
          </a:p>
        </p:txBody>
      </p:sp>
      <p:pic>
        <p:nvPicPr>
          <p:cNvPr id="77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51685" t="0" r="7168" b="0"/>
          <a:stretch>
            <a:fillRect/>
          </a:stretch>
        </p:blipFill>
        <p:spPr>
          <a:xfrm>
            <a:off x="1553091" y="2520950"/>
            <a:ext cx="5314419" cy="656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Shape 780"/>
          <p:cNvSpPr/>
          <p:nvPr/>
        </p:nvSpPr>
        <p:spPr>
          <a:xfrm>
            <a:off x="7458943" y="5492749"/>
            <a:ext cx="43548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움직임이 없어질 때까지 반복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83" name="Shape 7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84" name="1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9589" y="2398900"/>
            <a:ext cx="9665622" cy="6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Shape 785"/>
          <p:cNvSpPr/>
          <p:nvPr/>
        </p:nvSpPr>
        <p:spPr>
          <a:xfrm>
            <a:off x="2839189" y="2623121"/>
            <a:ext cx="616733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86" name="Shape 786"/>
          <p:cNvSpPr/>
          <p:nvPr/>
        </p:nvSpPr>
        <p:spPr>
          <a:xfrm>
            <a:off x="2232089" y="4626067"/>
            <a:ext cx="1041535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89" name="Shape 7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90" name="1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606" y="2398900"/>
            <a:ext cx="9665621" cy="6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Shape 791"/>
          <p:cNvSpPr/>
          <p:nvPr/>
        </p:nvSpPr>
        <p:spPr>
          <a:xfrm>
            <a:off x="3451448" y="3122719"/>
            <a:ext cx="5488814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792" name="2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5986" y="1737995"/>
            <a:ext cx="4021752" cy="7172213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Shape 793"/>
          <p:cNvSpPr/>
          <p:nvPr/>
        </p:nvSpPr>
        <p:spPr>
          <a:xfrm>
            <a:off x="9853737" y="7013906"/>
            <a:ext cx="2701929" cy="31609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94" name="Shape 794"/>
          <p:cNvSpPr/>
          <p:nvPr/>
        </p:nvSpPr>
        <p:spPr>
          <a:xfrm>
            <a:off x="10491833" y="8613478"/>
            <a:ext cx="1132363" cy="31609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97" name="Shape 7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98" name="4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969" y="2406213"/>
            <a:ext cx="9644862" cy="679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3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4000" y="4127293"/>
            <a:ext cx="3193537" cy="3353214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Shape 800"/>
          <p:cNvSpPr/>
          <p:nvPr/>
        </p:nvSpPr>
        <p:spPr>
          <a:xfrm>
            <a:off x="1710095" y="5188858"/>
            <a:ext cx="2840972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1" name="Shape 801"/>
          <p:cNvSpPr/>
          <p:nvPr/>
        </p:nvSpPr>
        <p:spPr>
          <a:xfrm>
            <a:off x="5371017" y="5810948"/>
            <a:ext cx="3079503" cy="31609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2" name="Shape 802"/>
          <p:cNvSpPr/>
          <p:nvPr/>
        </p:nvSpPr>
        <p:spPr>
          <a:xfrm>
            <a:off x="5358317" y="7111551"/>
            <a:ext cx="842192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805" name="Shape 8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806" name="4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969" y="2406213"/>
            <a:ext cx="9644862" cy="6795374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Shape 807"/>
          <p:cNvSpPr/>
          <p:nvPr/>
        </p:nvSpPr>
        <p:spPr>
          <a:xfrm>
            <a:off x="1710095" y="5506151"/>
            <a:ext cx="1384777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8" name="Shape 808"/>
          <p:cNvSpPr/>
          <p:nvPr/>
        </p:nvSpPr>
        <p:spPr>
          <a:xfrm>
            <a:off x="4696878" y="3832254"/>
            <a:ext cx="3717184" cy="264763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visual studio code</a:t>
            </a:r>
          </a:p>
        </p:txBody>
      </p:sp>
      <p:pic>
        <p:nvPicPr>
          <p:cNvPr id="216" name="스크린샷 2019-12-31 오후 8.05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6617" y="2148085"/>
            <a:ext cx="9111619" cy="7311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3488054" y="5680199"/>
            <a:ext cx="1788299" cy="698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1877631" y="5545078"/>
            <a:ext cx="1270001" cy="968742"/>
          </a:xfrm>
          <a:prstGeom prst="rightArrow">
            <a:avLst>
              <a:gd name="adj1" fmla="val 32000"/>
              <a:gd name="adj2" fmla="val 5901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1707388" y="9016831"/>
            <a:ext cx="95900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https://code.visualstudio.com/download</a:t>
            </a:r>
          </a:p>
        </p:txBody>
      </p:sp>
      <p:sp>
        <p:nvSpPr>
          <p:cNvPr id="220" name="Shape 220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811" name="Shape 8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812" name="5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434" y="2188832"/>
            <a:ext cx="10261932" cy="7230136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Shape 813"/>
          <p:cNvSpPr/>
          <p:nvPr/>
        </p:nvSpPr>
        <p:spPr>
          <a:xfrm>
            <a:off x="1471085" y="6052458"/>
            <a:ext cx="1992237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14" name="Shape 814"/>
          <p:cNvSpPr/>
          <p:nvPr/>
        </p:nvSpPr>
        <p:spPr>
          <a:xfrm>
            <a:off x="3595520" y="7752832"/>
            <a:ext cx="1902341" cy="253812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817" name="Shape 8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818" name="6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9231" y="2339560"/>
            <a:ext cx="9186338" cy="6928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21" name="Shape 8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perceptron</a:t>
            </a:r>
          </a:p>
        </p:txBody>
      </p:sp>
      <p:pic>
        <p:nvPicPr>
          <p:cNvPr id="822" name="1_UNgKcWm1alF5Et9qbnnAV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107" y="2168977"/>
            <a:ext cx="11774586" cy="7269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25" name="Shape 8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perceptron</a:t>
            </a:r>
          </a:p>
        </p:txBody>
      </p:sp>
      <p:pic>
        <p:nvPicPr>
          <p:cNvPr id="82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132" t="0" r="0" b="0"/>
          <a:stretch>
            <a:fillRect/>
          </a:stretch>
        </p:blipFill>
        <p:spPr>
          <a:xfrm>
            <a:off x="268684" y="3399174"/>
            <a:ext cx="12467430" cy="4252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29" name="Shape 8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make and gate with perceptron</a:t>
            </a:r>
          </a:p>
        </p:txBody>
      </p:sp>
      <p:pic>
        <p:nvPicPr>
          <p:cNvPr id="830" name="스크린샷 2020-01-01 오전 7.43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498" y="4706611"/>
            <a:ext cx="4598161" cy="2194578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8271019" y="5262929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2" name="Shape 832"/>
          <p:cNvSpPr/>
          <p:nvPr/>
        </p:nvSpPr>
        <p:spPr>
          <a:xfrm>
            <a:off x="6977085" y="4228196"/>
            <a:ext cx="1278982" cy="127898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3" name="Shape 833"/>
          <p:cNvSpPr/>
          <p:nvPr/>
        </p:nvSpPr>
        <p:spPr>
          <a:xfrm flipV="1">
            <a:off x="6986066" y="6286657"/>
            <a:ext cx="1261020" cy="126102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4" name="Shape 834"/>
          <p:cNvSpPr/>
          <p:nvPr/>
        </p:nvSpPr>
        <p:spPr>
          <a:xfrm>
            <a:off x="6542722" y="4041698"/>
            <a:ext cx="3952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x1</a:t>
            </a:r>
          </a:p>
        </p:txBody>
      </p:sp>
      <p:sp>
        <p:nvSpPr>
          <p:cNvPr id="835" name="Shape 835"/>
          <p:cNvSpPr/>
          <p:nvPr/>
        </p:nvSpPr>
        <p:spPr>
          <a:xfrm>
            <a:off x="6542722" y="5675679"/>
            <a:ext cx="3952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x2</a:t>
            </a:r>
          </a:p>
        </p:txBody>
      </p:sp>
      <p:pic>
        <p:nvPicPr>
          <p:cNvPr id="8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31764" y="5720129"/>
            <a:ext cx="355601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Shape 837"/>
          <p:cNvSpPr/>
          <p:nvPr/>
        </p:nvSpPr>
        <p:spPr>
          <a:xfrm>
            <a:off x="7583884" y="4514777"/>
            <a:ext cx="4617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w1</a:t>
            </a:r>
          </a:p>
        </p:txBody>
      </p:sp>
      <p:sp>
        <p:nvSpPr>
          <p:cNvPr id="838" name="Shape 838"/>
          <p:cNvSpPr/>
          <p:nvPr/>
        </p:nvSpPr>
        <p:spPr>
          <a:xfrm>
            <a:off x="7583884" y="6844076"/>
            <a:ext cx="4617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w3</a:t>
            </a:r>
          </a:p>
        </p:txBody>
      </p:sp>
      <p:sp>
        <p:nvSpPr>
          <p:cNvPr id="839" name="Shape 839"/>
          <p:cNvSpPr/>
          <p:nvPr/>
        </p:nvSpPr>
        <p:spPr>
          <a:xfrm>
            <a:off x="6977085" y="5897929"/>
            <a:ext cx="127000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0" name="Shape 840"/>
          <p:cNvSpPr/>
          <p:nvPr/>
        </p:nvSpPr>
        <p:spPr>
          <a:xfrm>
            <a:off x="6607619" y="7309660"/>
            <a:ext cx="2654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41" name="Shape 841"/>
          <p:cNvSpPr/>
          <p:nvPr/>
        </p:nvSpPr>
        <p:spPr>
          <a:xfrm>
            <a:off x="7375369" y="5514388"/>
            <a:ext cx="4617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w2</a:t>
            </a:r>
          </a:p>
        </p:txBody>
      </p:sp>
      <p:sp>
        <p:nvSpPr>
          <p:cNvPr id="842" name="Shape 842"/>
          <p:cNvSpPr/>
          <p:nvPr/>
        </p:nvSpPr>
        <p:spPr>
          <a:xfrm>
            <a:off x="9974898" y="5305476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3" name="Shape 843"/>
          <p:cNvSpPr/>
          <p:nvPr/>
        </p:nvSpPr>
        <p:spPr>
          <a:xfrm>
            <a:off x="9367178" y="5940476"/>
            <a:ext cx="664703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4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82898" y="5819826"/>
            <a:ext cx="355601" cy="241301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Shape 845"/>
          <p:cNvSpPr/>
          <p:nvPr/>
        </p:nvSpPr>
        <p:spPr>
          <a:xfrm>
            <a:off x="11289518" y="5940476"/>
            <a:ext cx="127000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6" name="Shape 846"/>
          <p:cNvSpPr/>
          <p:nvPr/>
        </p:nvSpPr>
        <p:spPr>
          <a:xfrm>
            <a:off x="11289518" y="5514388"/>
            <a:ext cx="19304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47" name="Shape 847"/>
          <p:cNvSpPr/>
          <p:nvPr/>
        </p:nvSpPr>
        <p:spPr>
          <a:xfrm>
            <a:off x="9603009" y="5514388"/>
            <a:ext cx="2270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50" name="Shape 8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make and gate with perceptron</a:t>
            </a:r>
          </a:p>
        </p:txBody>
      </p:sp>
      <p:pic>
        <p:nvPicPr>
          <p:cNvPr id="851" name="code.png"/>
          <p:cNvPicPr>
            <a:picLocks noChangeAspect="1"/>
          </p:cNvPicPr>
          <p:nvPr/>
        </p:nvPicPr>
        <p:blipFill>
          <a:blip r:embed="rId2">
            <a:extLst/>
          </a:blip>
          <a:srcRect l="5103" t="9200" r="5103" b="9200"/>
          <a:stretch>
            <a:fillRect/>
          </a:stretch>
        </p:blipFill>
        <p:spPr>
          <a:xfrm>
            <a:off x="2308621" y="2559049"/>
            <a:ext cx="8387596" cy="6489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54" name="Shape 8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make and gate with perceptron</a:t>
            </a:r>
          </a:p>
        </p:txBody>
      </p:sp>
      <p:pic>
        <p:nvPicPr>
          <p:cNvPr id="855" name="스크린샷 2020-01-01 오전 7.43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341" y="4706611"/>
            <a:ext cx="4598161" cy="2194578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Shape 856"/>
          <p:cNvSpPr/>
          <p:nvPr/>
        </p:nvSpPr>
        <p:spPr>
          <a:xfrm>
            <a:off x="7415022" y="5262929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57" name="Shape 857"/>
          <p:cNvSpPr/>
          <p:nvPr/>
        </p:nvSpPr>
        <p:spPr>
          <a:xfrm flipH="1" flipV="1">
            <a:off x="6343626" y="4246157"/>
            <a:ext cx="1261021" cy="126102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58" name="Shape 858"/>
          <p:cNvSpPr/>
          <p:nvPr/>
        </p:nvSpPr>
        <p:spPr>
          <a:xfrm flipH="1">
            <a:off x="6370567" y="6288681"/>
            <a:ext cx="1258997" cy="125899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5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2222" y="5720129"/>
            <a:ext cx="355601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Shape 860"/>
          <p:cNvSpPr/>
          <p:nvPr/>
        </p:nvSpPr>
        <p:spPr>
          <a:xfrm flipH="1">
            <a:off x="6316685" y="5897929"/>
            <a:ext cx="127000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61" name="Shape 861"/>
          <p:cNvSpPr/>
          <p:nvPr/>
        </p:nvSpPr>
        <p:spPr>
          <a:xfrm>
            <a:off x="10178098" y="5305476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62" name="Shape 862"/>
          <p:cNvSpPr/>
          <p:nvPr/>
        </p:nvSpPr>
        <p:spPr>
          <a:xfrm flipH="1">
            <a:off x="8678841" y="5940476"/>
            <a:ext cx="1556240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86098" y="5819826"/>
            <a:ext cx="355601" cy="241301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Shape 864"/>
          <p:cNvSpPr/>
          <p:nvPr/>
        </p:nvSpPr>
        <p:spPr>
          <a:xfrm flipH="1">
            <a:off x="11478224" y="5940476"/>
            <a:ext cx="1284495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6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5521" y="5122281"/>
            <a:ext cx="4699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02259" y="5045706"/>
            <a:ext cx="16891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31541" y="3454114"/>
            <a:ext cx="1981201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52297" y="5529629"/>
            <a:ext cx="1981201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31541" y="7605144"/>
            <a:ext cx="1981201" cy="73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72" name="Shape 8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make and gate with perceptron</a:t>
            </a:r>
          </a:p>
        </p:txBody>
      </p:sp>
      <p:pic>
        <p:nvPicPr>
          <p:cNvPr id="873" name="code.png"/>
          <p:cNvPicPr>
            <a:picLocks noChangeAspect="1"/>
          </p:cNvPicPr>
          <p:nvPr/>
        </p:nvPicPr>
        <p:blipFill>
          <a:blip r:embed="rId2">
            <a:extLst/>
          </a:blip>
          <a:srcRect l="4674" t="6803" r="4674" b="6803"/>
          <a:stretch>
            <a:fillRect/>
          </a:stretch>
        </p:blipFill>
        <p:spPr>
          <a:xfrm>
            <a:off x="418417" y="2309018"/>
            <a:ext cx="6465966" cy="6989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스크린샷 2020-01-01 오전 8.1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2051" y="7425634"/>
            <a:ext cx="5689601" cy="184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77" name="Shape 8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neural network?</a:t>
            </a:r>
          </a:p>
        </p:txBody>
      </p:sp>
      <p:sp>
        <p:nvSpPr>
          <p:cNvPr id="878" name="Shape 878"/>
          <p:cNvSpPr/>
          <p:nvPr/>
        </p:nvSpPr>
        <p:spPr>
          <a:xfrm>
            <a:off x="4110101" y="4305300"/>
            <a:ext cx="478459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Non Linearity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81" name="Shape 8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neural network?</a:t>
            </a:r>
          </a:p>
        </p:txBody>
      </p:sp>
      <p:pic>
        <p:nvPicPr>
          <p:cNvPr id="882" name="스크린샷 2020-01-01 오전 8.09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416445"/>
            <a:ext cx="11176000" cy="6774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visual studio code</a:t>
            </a:r>
          </a:p>
        </p:txBody>
      </p:sp>
      <p:pic>
        <p:nvPicPr>
          <p:cNvPr id="223" name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2222500"/>
            <a:ext cx="9499600" cy="716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1896077" y="7120689"/>
            <a:ext cx="3857961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5881455" y="7029709"/>
            <a:ext cx="1241890" cy="57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21" y="14256"/>
                </a:moveTo>
                <a:lnTo>
                  <a:pt x="7821" y="21600"/>
                </a:lnTo>
                <a:lnTo>
                  <a:pt x="0" y="10800"/>
                </a:lnTo>
                <a:lnTo>
                  <a:pt x="7821" y="0"/>
                </a:lnTo>
                <a:lnTo>
                  <a:pt x="782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7388628" y="8603817"/>
            <a:ext cx="1614407" cy="698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85" name="Shape 8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then deeper the better?</a:t>
            </a:r>
          </a:p>
        </p:txBody>
      </p:sp>
      <p:pic>
        <p:nvPicPr>
          <p:cNvPr id="8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187" y="2310617"/>
            <a:ext cx="11250426" cy="6986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89" name="Shape 8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activation function?</a:t>
            </a:r>
          </a:p>
        </p:txBody>
      </p:sp>
      <p:sp>
        <p:nvSpPr>
          <p:cNvPr id="890" name="Shape 890"/>
          <p:cNvSpPr/>
          <p:nvPr/>
        </p:nvSpPr>
        <p:spPr>
          <a:xfrm>
            <a:off x="4040091" y="4227038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91" name="Shape 891"/>
          <p:cNvSpPr/>
          <p:nvPr/>
        </p:nvSpPr>
        <p:spPr>
          <a:xfrm>
            <a:off x="2746157" y="3192305"/>
            <a:ext cx="1278981" cy="127898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92" name="Shape 892"/>
          <p:cNvSpPr/>
          <p:nvPr/>
        </p:nvSpPr>
        <p:spPr>
          <a:xfrm flipV="1">
            <a:off x="2755137" y="5250766"/>
            <a:ext cx="1261021" cy="126102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93" name="Shape 893"/>
          <p:cNvSpPr/>
          <p:nvPr/>
        </p:nvSpPr>
        <p:spPr>
          <a:xfrm>
            <a:off x="2311794" y="3005807"/>
            <a:ext cx="3952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x1</a:t>
            </a:r>
          </a:p>
        </p:txBody>
      </p:sp>
      <p:sp>
        <p:nvSpPr>
          <p:cNvPr id="894" name="Shape 894"/>
          <p:cNvSpPr/>
          <p:nvPr/>
        </p:nvSpPr>
        <p:spPr>
          <a:xfrm>
            <a:off x="2311794" y="4639788"/>
            <a:ext cx="3952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x2</a:t>
            </a:r>
          </a:p>
        </p:txBody>
      </p:sp>
      <p:pic>
        <p:nvPicPr>
          <p:cNvPr id="8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0836" y="4684238"/>
            <a:ext cx="355601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hape 896"/>
          <p:cNvSpPr/>
          <p:nvPr/>
        </p:nvSpPr>
        <p:spPr>
          <a:xfrm>
            <a:off x="3352956" y="3478886"/>
            <a:ext cx="4617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w1</a:t>
            </a:r>
          </a:p>
        </p:txBody>
      </p:sp>
      <p:sp>
        <p:nvSpPr>
          <p:cNvPr id="897" name="Shape 897"/>
          <p:cNvSpPr/>
          <p:nvPr/>
        </p:nvSpPr>
        <p:spPr>
          <a:xfrm>
            <a:off x="3352956" y="5808185"/>
            <a:ext cx="4617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w3</a:t>
            </a:r>
          </a:p>
        </p:txBody>
      </p:sp>
      <p:sp>
        <p:nvSpPr>
          <p:cNvPr id="898" name="Shape 898"/>
          <p:cNvSpPr/>
          <p:nvPr/>
        </p:nvSpPr>
        <p:spPr>
          <a:xfrm>
            <a:off x="2746157" y="4862038"/>
            <a:ext cx="127000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99" name="Shape 899"/>
          <p:cNvSpPr/>
          <p:nvPr/>
        </p:nvSpPr>
        <p:spPr>
          <a:xfrm>
            <a:off x="2376690" y="6273768"/>
            <a:ext cx="2654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00" name="Shape 900"/>
          <p:cNvSpPr/>
          <p:nvPr/>
        </p:nvSpPr>
        <p:spPr>
          <a:xfrm>
            <a:off x="3144441" y="4478497"/>
            <a:ext cx="4617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w2</a:t>
            </a:r>
          </a:p>
        </p:txBody>
      </p:sp>
      <p:sp>
        <p:nvSpPr>
          <p:cNvPr id="901" name="Shape 901"/>
          <p:cNvSpPr/>
          <p:nvPr/>
        </p:nvSpPr>
        <p:spPr>
          <a:xfrm>
            <a:off x="5743970" y="4269585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activation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function</a:t>
            </a:r>
          </a:p>
        </p:txBody>
      </p:sp>
      <p:sp>
        <p:nvSpPr>
          <p:cNvPr id="902" name="Shape 902"/>
          <p:cNvSpPr/>
          <p:nvPr/>
        </p:nvSpPr>
        <p:spPr>
          <a:xfrm>
            <a:off x="5136250" y="4904585"/>
            <a:ext cx="664702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903" name="Shape 903"/>
          <p:cNvSpPr/>
          <p:nvPr/>
        </p:nvSpPr>
        <p:spPr>
          <a:xfrm>
            <a:off x="7058590" y="4904585"/>
            <a:ext cx="127000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904" name="Shape 904"/>
          <p:cNvSpPr/>
          <p:nvPr/>
        </p:nvSpPr>
        <p:spPr>
          <a:xfrm>
            <a:off x="7058590" y="4478497"/>
            <a:ext cx="19304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905" name="Shape 905"/>
          <p:cNvSpPr/>
          <p:nvPr/>
        </p:nvSpPr>
        <p:spPr>
          <a:xfrm>
            <a:off x="5372081" y="4478497"/>
            <a:ext cx="2270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</a:t>
            </a:r>
          </a:p>
        </p:txBody>
      </p:sp>
      <p:pic>
        <p:nvPicPr>
          <p:cNvPr id="906" name="49909393-11c47b80-fec2-11e8-8fcd-d9d54b8b02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8907" y="6279733"/>
            <a:ext cx="5626627" cy="2778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909" name="Shape 9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deep learning actually?</a:t>
            </a:r>
          </a:p>
        </p:txBody>
      </p:sp>
      <p:pic>
        <p:nvPicPr>
          <p:cNvPr id="910" name="스크린샷 2020-01-01 오전 8.35.43.png"/>
          <p:cNvPicPr>
            <a:picLocks noChangeAspect="1"/>
          </p:cNvPicPr>
          <p:nvPr/>
        </p:nvPicPr>
        <p:blipFill>
          <a:blip r:embed="rId2">
            <a:extLst/>
          </a:blip>
          <a:srcRect l="0" t="14846" r="0" b="0"/>
          <a:stretch>
            <a:fillRect/>
          </a:stretch>
        </p:blipFill>
        <p:spPr>
          <a:xfrm>
            <a:off x="-1" y="2455465"/>
            <a:ext cx="13004801" cy="6696862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Shape 911"/>
          <p:cNvSpPr/>
          <p:nvPr/>
        </p:nvSpPr>
        <p:spPr>
          <a:xfrm>
            <a:off x="8522849" y="9007933"/>
            <a:ext cx="343433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Deep means ‘심층’ not ‘깊은’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914" name="Shape 9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deep convolutional neural network</a:t>
            </a:r>
          </a:p>
        </p:txBody>
      </p:sp>
      <p:pic>
        <p:nvPicPr>
          <p:cNvPr id="915" name="스크린샷 2020-01-01 오후 2.31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5282" y="3079585"/>
            <a:ext cx="9494236" cy="5448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918" name="Shape 9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deep convolutional neural network</a:t>
            </a:r>
          </a:p>
        </p:txBody>
      </p:sp>
      <p:pic>
        <p:nvPicPr>
          <p:cNvPr id="919" name="스크린샷 2020-01-01 오후 4.5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187" y="2882900"/>
            <a:ext cx="9786426" cy="5051553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Shape 920"/>
          <p:cNvSpPr/>
          <p:nvPr/>
        </p:nvSpPr>
        <p:spPr>
          <a:xfrm>
            <a:off x="2916596" y="8451849"/>
            <a:ext cx="71716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https://cs.ryerson.ca/~aharley/vis/conv/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